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70" r:id="rId6"/>
    <p:sldId id="267" r:id="rId7"/>
    <p:sldId id="259" r:id="rId8"/>
    <p:sldId id="271" r:id="rId9"/>
    <p:sldId id="260" r:id="rId10"/>
    <p:sldId id="261" r:id="rId11"/>
    <p:sldId id="262" r:id="rId12"/>
    <p:sldId id="284" r:id="rId13"/>
    <p:sldId id="285" r:id="rId14"/>
    <p:sldId id="272" r:id="rId15"/>
    <p:sldId id="273" r:id="rId16"/>
    <p:sldId id="274" r:id="rId17"/>
    <p:sldId id="287" r:id="rId18"/>
    <p:sldId id="275" r:id="rId19"/>
    <p:sldId id="276" r:id="rId20"/>
    <p:sldId id="277" r:id="rId21"/>
    <p:sldId id="278" r:id="rId22"/>
    <p:sldId id="279" r:id="rId23"/>
    <p:sldId id="280" r:id="rId24"/>
    <p:sldId id="281" r:id="rId25"/>
    <p:sldId id="282" r:id="rId26"/>
    <p:sldId id="283" r:id="rId27"/>
    <p:sldId id="286"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CD534-1DF4-4939-843E-937D91A84CE8}" v="14" dt="2024-07-29T10:08:27.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0" d="100"/>
          <a:sy n="60" d="100"/>
        </p:scale>
        <p:origin x="9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KAI REN" userId="23a1c4ec-1f87-4a4e-9c02-7b866f4fc4ae" providerId="ADAL" clId="{9AACD534-1DF4-4939-843E-937D91A84CE8}"/>
    <pc:docChg chg="custSel modSld">
      <pc:chgData name="TANG KAI REN" userId="23a1c4ec-1f87-4a4e-9c02-7b866f4fc4ae" providerId="ADAL" clId="{9AACD534-1DF4-4939-843E-937D91A84CE8}" dt="2024-07-29T13:00:32.744" v="341" actId="20577"/>
      <pc:docMkLst>
        <pc:docMk/>
      </pc:docMkLst>
      <pc:sldChg chg="modSp">
        <pc:chgData name="TANG KAI REN" userId="23a1c4ec-1f87-4a4e-9c02-7b866f4fc4ae" providerId="ADAL" clId="{9AACD534-1DF4-4939-843E-937D91A84CE8}" dt="2024-07-29T10:08:27.271" v="153"/>
        <pc:sldMkLst>
          <pc:docMk/>
          <pc:sldMk cId="2024966433" sldId="264"/>
        </pc:sldMkLst>
        <pc:graphicFrameChg chg="mod">
          <ac:chgData name="TANG KAI REN" userId="23a1c4ec-1f87-4a4e-9c02-7b866f4fc4ae" providerId="ADAL" clId="{9AACD534-1DF4-4939-843E-937D91A84CE8}" dt="2024-07-29T10:08:27.271" v="153"/>
          <ac:graphicFrameMkLst>
            <pc:docMk/>
            <pc:sldMk cId="2024966433" sldId="264"/>
            <ac:graphicFrameMk id="5" creationId="{246E1998-2A73-08E1-EF8B-2FAE2CEED6C8}"/>
          </ac:graphicFrameMkLst>
        </pc:graphicFrameChg>
      </pc:sldChg>
      <pc:sldChg chg="modSp mod">
        <pc:chgData name="TANG KAI REN" userId="23a1c4ec-1f87-4a4e-9c02-7b866f4fc4ae" providerId="ADAL" clId="{9AACD534-1DF4-4939-843E-937D91A84CE8}" dt="2024-07-29T12:51:49.549" v="166" actId="20577"/>
        <pc:sldMkLst>
          <pc:docMk/>
          <pc:sldMk cId="1351769286" sldId="275"/>
        </pc:sldMkLst>
        <pc:spChg chg="mod">
          <ac:chgData name="TANG KAI REN" userId="23a1c4ec-1f87-4a4e-9c02-7b866f4fc4ae" providerId="ADAL" clId="{9AACD534-1DF4-4939-843E-937D91A84CE8}" dt="2024-07-29T12:51:49.549" v="166" actId="20577"/>
          <ac:spMkLst>
            <pc:docMk/>
            <pc:sldMk cId="1351769286" sldId="275"/>
            <ac:spMk id="117" creationId="{80EE8925-3D25-F75E-2916-55EB0849A5BA}"/>
          </ac:spMkLst>
        </pc:spChg>
      </pc:sldChg>
      <pc:sldChg chg="modSp mod">
        <pc:chgData name="TANG KAI REN" userId="23a1c4ec-1f87-4a4e-9c02-7b866f4fc4ae" providerId="ADAL" clId="{9AACD534-1DF4-4939-843E-937D91A84CE8}" dt="2024-07-29T12:54:23.721" v="264" actId="20577"/>
        <pc:sldMkLst>
          <pc:docMk/>
          <pc:sldMk cId="1335982874" sldId="281"/>
        </pc:sldMkLst>
        <pc:spChg chg="mod">
          <ac:chgData name="TANG KAI REN" userId="23a1c4ec-1f87-4a4e-9c02-7b866f4fc4ae" providerId="ADAL" clId="{9AACD534-1DF4-4939-843E-937D91A84CE8}" dt="2024-07-29T12:54:23.721" v="264" actId="20577"/>
          <ac:spMkLst>
            <pc:docMk/>
            <pc:sldMk cId="1335982874" sldId="281"/>
            <ac:spMk id="2" creationId="{91BA96CD-34AA-7DEE-D809-91E4199DE5E6}"/>
          </ac:spMkLst>
        </pc:spChg>
      </pc:sldChg>
      <pc:sldChg chg="modSp mod">
        <pc:chgData name="TANG KAI REN" userId="23a1c4ec-1f87-4a4e-9c02-7b866f4fc4ae" providerId="ADAL" clId="{9AACD534-1DF4-4939-843E-937D91A84CE8}" dt="2024-07-29T13:00:32.744" v="341" actId="20577"/>
        <pc:sldMkLst>
          <pc:docMk/>
          <pc:sldMk cId="2333694693" sldId="286"/>
        </pc:sldMkLst>
        <pc:spChg chg="mod">
          <ac:chgData name="TANG KAI REN" userId="23a1c4ec-1f87-4a4e-9c02-7b866f4fc4ae" providerId="ADAL" clId="{9AACD534-1DF4-4939-843E-937D91A84CE8}" dt="2024-07-29T13:00:32.744" v="341" actId="20577"/>
          <ac:spMkLst>
            <pc:docMk/>
            <pc:sldMk cId="2333694693" sldId="286"/>
            <ac:spMk id="3" creationId="{3A0CC1F8-93DA-A2AE-ECBE-C801CDE72722}"/>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B584D-1192-44BF-AA1E-E689C9CD0E62}"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DE675E6-FEAA-46CD-BCD1-1F5E12379E85}">
      <dgm:prSet/>
      <dgm:spPr/>
      <dgm:t>
        <a:bodyPr/>
        <a:lstStyle/>
        <a:p>
          <a:r>
            <a:rPr lang="en-US" b="0" i="0" dirty="0"/>
            <a:t>Our platform is legitimate and facilitates secure peer-to-peer (P2P) lending while ensuring the integrity of banking information and providing seamless financial services.</a:t>
          </a:r>
          <a:endParaRPr lang="en-US" dirty="0"/>
        </a:p>
      </dgm:t>
    </dgm:pt>
    <dgm:pt modelId="{7734BC2C-80E4-4D87-827E-F2A38DCA68B6}" type="parTrans" cxnId="{EAAD49E6-A336-41A4-9B30-FFEE7882AB44}">
      <dgm:prSet/>
      <dgm:spPr/>
      <dgm:t>
        <a:bodyPr/>
        <a:lstStyle/>
        <a:p>
          <a:endParaRPr lang="en-US"/>
        </a:p>
      </dgm:t>
    </dgm:pt>
    <dgm:pt modelId="{88253E81-BB80-4243-9445-0974240A2E62}" type="sibTrans" cxnId="{EAAD49E6-A336-41A4-9B30-FFEE7882AB44}">
      <dgm:prSet/>
      <dgm:spPr/>
      <dgm:t>
        <a:bodyPr/>
        <a:lstStyle/>
        <a:p>
          <a:endParaRPr lang="en-US"/>
        </a:p>
      </dgm:t>
    </dgm:pt>
    <dgm:pt modelId="{A4B6B0A6-6672-4DF9-B57F-772DDEBD00B3}">
      <dgm:prSet/>
      <dgm:spPr/>
      <dgm:t>
        <a:bodyPr/>
        <a:lstStyle/>
        <a:p>
          <a:pPr>
            <a:buFont typeface="Arial" panose="020B0604020202020204" pitchFamily="34" charset="0"/>
            <a:buChar char="•"/>
          </a:pPr>
          <a:r>
            <a:rPr lang="en-SG" b="1" i="0" dirty="0"/>
            <a:t>What we have:</a:t>
          </a:r>
        </a:p>
        <a:p>
          <a:pPr>
            <a:buFont typeface="Arial" panose="020B0604020202020204" pitchFamily="34" charset="0"/>
            <a:buChar char="•"/>
          </a:pPr>
          <a:r>
            <a:rPr lang="en-SG" b="1" i="0" dirty="0"/>
            <a:t>License of Financial Advisors and </a:t>
          </a:r>
          <a:r>
            <a:rPr lang="en-US" b="0" i="0" dirty="0"/>
            <a:t>Capital Markets Services License, which is required for entities providing services such as fund management, securities dealing, and corporate finance advising​</a:t>
          </a:r>
          <a:endParaRPr lang="en-SG" b="1" i="0" dirty="0"/>
        </a:p>
        <a:p>
          <a:pPr>
            <a:buFont typeface="Arial" panose="020B0604020202020204" pitchFamily="34" charset="0"/>
            <a:buChar char="•"/>
          </a:pPr>
          <a:r>
            <a:rPr lang="en-SG" b="1" i="0" dirty="0"/>
            <a:t>What We Offer:</a:t>
          </a:r>
          <a:endParaRPr lang="en-SG" b="0" i="0" dirty="0"/>
        </a:p>
        <a:p>
          <a:pPr>
            <a:buFont typeface="Arial" panose="020B0604020202020204" pitchFamily="34" charset="0"/>
            <a:buChar char="•"/>
          </a:pPr>
          <a:r>
            <a:rPr lang="en-US" b="1" i="0" dirty="0"/>
            <a:t>Regulatory Compliance</a:t>
          </a:r>
          <a:r>
            <a:rPr lang="en-US" b="0" i="0" dirty="0"/>
            <a:t>: We adhere to regulatory standards, ensuring a secure environment for investors and borrowers.</a:t>
          </a:r>
        </a:p>
        <a:p>
          <a:pPr>
            <a:buFont typeface="Arial" panose="020B0604020202020204" pitchFamily="34" charset="0"/>
            <a:buChar char="•"/>
          </a:pPr>
          <a:r>
            <a:rPr lang="en-US" b="1" i="0" dirty="0"/>
            <a:t>Interest Earning for Investors</a:t>
          </a:r>
          <a:r>
            <a:rPr lang="en-US" b="0" i="0" dirty="0"/>
            <a:t>: Investors can earn interest on their funds while participating in P2P lending.</a:t>
          </a:r>
        </a:p>
        <a:p>
          <a:pPr>
            <a:buFont typeface="Arial" panose="020B0604020202020204" pitchFamily="34" charset="0"/>
            <a:buChar char="•"/>
          </a:pPr>
          <a:r>
            <a:rPr lang="en-US" b="1" i="0" dirty="0"/>
            <a:t>Quick Funds for Companies and Individuals</a:t>
          </a:r>
          <a:r>
            <a:rPr lang="en-US" b="0" i="0" dirty="0"/>
            <a:t>: Borrowers can access funds swiftly, meeting their financial needs efficiently.</a:t>
          </a:r>
          <a:endParaRPr lang="en-US" dirty="0"/>
        </a:p>
      </dgm:t>
    </dgm:pt>
    <dgm:pt modelId="{99DC7C97-C343-46FD-9202-F2A88A97753A}" type="parTrans" cxnId="{A5DED181-002F-488B-90A7-2E20B2F2E3B0}">
      <dgm:prSet/>
      <dgm:spPr/>
      <dgm:t>
        <a:bodyPr/>
        <a:lstStyle/>
        <a:p>
          <a:endParaRPr lang="en-US"/>
        </a:p>
      </dgm:t>
    </dgm:pt>
    <dgm:pt modelId="{98DB7B4B-5C6D-4B6D-8442-5BC1EB545FFB}" type="sibTrans" cxnId="{A5DED181-002F-488B-90A7-2E20B2F2E3B0}">
      <dgm:prSet/>
      <dgm:spPr/>
      <dgm:t>
        <a:bodyPr/>
        <a:lstStyle/>
        <a:p>
          <a:endParaRPr lang="en-US"/>
        </a:p>
      </dgm:t>
    </dgm:pt>
    <dgm:pt modelId="{C14613D6-C288-4103-BE68-E344549D3597}">
      <dgm:prSet/>
      <dgm:spPr/>
      <dgm:t>
        <a:bodyPr/>
        <a:lstStyle/>
        <a:p>
          <a:r>
            <a:rPr lang="en-SG" b="1" i="0" dirty="0"/>
            <a:t>Process Overview:</a:t>
          </a:r>
          <a:endParaRPr lang="en-SG" b="0" i="0" dirty="0"/>
        </a:p>
        <a:p>
          <a:r>
            <a:rPr lang="en-SG" b="1" i="0" dirty="0"/>
            <a:t>Borrowing Process:</a:t>
          </a:r>
          <a:endParaRPr lang="en-SG" b="0" i="0" dirty="0"/>
        </a:p>
        <a:p>
          <a:pPr>
            <a:buFont typeface="Arial" panose="020B0604020202020204" pitchFamily="34" charset="0"/>
            <a:buChar char="•"/>
          </a:pPr>
          <a:r>
            <a:rPr lang="en-US" b="0" i="0" dirty="0"/>
            <a:t>Borrowers must verify that their funds have legal sources.</a:t>
          </a:r>
        </a:p>
        <a:p>
          <a:pPr>
            <a:buFont typeface="Arial" panose="020B0604020202020204" pitchFamily="34" charset="0"/>
            <a:buChar char="•"/>
          </a:pPr>
          <a:r>
            <a:rPr lang="en-US" b="0" i="0" dirty="0"/>
            <a:t>Investors' funds can be lent to individuals in small sums(lessen investor risk), provided they offer collateral or a good credit score.</a:t>
          </a:r>
        </a:p>
        <a:p>
          <a:r>
            <a:rPr lang="en-SG" b="1" i="0" dirty="0"/>
            <a:t>Lending Process:</a:t>
          </a:r>
          <a:endParaRPr lang="en-SG" b="0" i="0" dirty="0"/>
        </a:p>
        <a:p>
          <a:pPr>
            <a:buFont typeface="Arial" panose="020B0604020202020204" pitchFamily="34" charset="0"/>
            <a:buChar char="•"/>
          </a:pPr>
          <a:r>
            <a:rPr lang="en-US" b="0" i="0" dirty="0"/>
            <a:t>Lenders need to provide collateral or possess a strong credit score to participate.</a:t>
          </a:r>
        </a:p>
        <a:p>
          <a:pPr>
            <a:buFont typeface="Arial" panose="020B0604020202020204" pitchFamily="34" charset="0"/>
            <a:buChar char="•"/>
          </a:pPr>
          <a:r>
            <a:rPr lang="en-US" b="0" i="0" dirty="0"/>
            <a:t>Borrowers' backgrounds, income, purchase history, and credit histories across banks are evaluated before investor funds are lent.(Solves lender pain points)</a:t>
          </a:r>
          <a:endParaRPr lang="en-US" dirty="0"/>
        </a:p>
      </dgm:t>
    </dgm:pt>
    <dgm:pt modelId="{D2A2EF8E-8C15-4BCD-A6D5-AD939FB7B224}" type="parTrans" cxnId="{1F6A61A8-8423-4889-B4E2-7D453957DD0A}">
      <dgm:prSet/>
      <dgm:spPr/>
      <dgm:t>
        <a:bodyPr/>
        <a:lstStyle/>
        <a:p>
          <a:endParaRPr lang="en-US"/>
        </a:p>
      </dgm:t>
    </dgm:pt>
    <dgm:pt modelId="{1F2FACE8-3E56-4420-A9DA-514FC49E01D5}" type="sibTrans" cxnId="{1F6A61A8-8423-4889-B4E2-7D453957DD0A}">
      <dgm:prSet/>
      <dgm:spPr/>
      <dgm:t>
        <a:bodyPr/>
        <a:lstStyle/>
        <a:p>
          <a:endParaRPr lang="en-US"/>
        </a:p>
      </dgm:t>
    </dgm:pt>
    <dgm:pt modelId="{3EADFDCD-74FF-484B-91D1-B85717ABE96F}" type="pres">
      <dgm:prSet presAssocID="{F5DB584D-1192-44BF-AA1E-E689C9CD0E62}" presName="linear" presStyleCnt="0">
        <dgm:presLayoutVars>
          <dgm:animLvl val="lvl"/>
          <dgm:resizeHandles val="exact"/>
        </dgm:presLayoutVars>
      </dgm:prSet>
      <dgm:spPr/>
    </dgm:pt>
    <dgm:pt modelId="{810FB6B6-47CB-4AC9-AB7F-923444748628}" type="pres">
      <dgm:prSet presAssocID="{1DE675E6-FEAA-46CD-BCD1-1F5E12379E85}" presName="parentText" presStyleLbl="node1" presStyleIdx="0" presStyleCnt="3" custLinFactNeighborY="-8584">
        <dgm:presLayoutVars>
          <dgm:chMax val="0"/>
          <dgm:bulletEnabled val="1"/>
        </dgm:presLayoutVars>
      </dgm:prSet>
      <dgm:spPr/>
    </dgm:pt>
    <dgm:pt modelId="{956DF1CD-56FD-4B29-9E30-91C0F9BA8E76}" type="pres">
      <dgm:prSet presAssocID="{88253E81-BB80-4243-9445-0974240A2E62}" presName="spacer" presStyleCnt="0"/>
      <dgm:spPr/>
    </dgm:pt>
    <dgm:pt modelId="{4EE44344-E2D4-4A6F-B9FE-988709D5E2A7}" type="pres">
      <dgm:prSet presAssocID="{A4B6B0A6-6672-4DF9-B57F-772DDEBD00B3}" presName="parentText" presStyleLbl="node1" presStyleIdx="1" presStyleCnt="3" custLinFactNeighborY="-16133">
        <dgm:presLayoutVars>
          <dgm:chMax val="0"/>
          <dgm:bulletEnabled val="1"/>
        </dgm:presLayoutVars>
      </dgm:prSet>
      <dgm:spPr/>
    </dgm:pt>
    <dgm:pt modelId="{7E9173DE-EAB7-4B63-9D6E-52C8E62221DF}" type="pres">
      <dgm:prSet presAssocID="{98DB7B4B-5C6D-4B6D-8442-5BC1EB545FFB}" presName="spacer" presStyleCnt="0"/>
      <dgm:spPr/>
    </dgm:pt>
    <dgm:pt modelId="{6E148028-D6E5-4770-93F7-18455E3DBC31}" type="pres">
      <dgm:prSet presAssocID="{C14613D6-C288-4103-BE68-E344549D3597}" presName="parentText" presStyleLbl="node1" presStyleIdx="2" presStyleCnt="3" custLinFactY="9" custLinFactNeighborY="100000">
        <dgm:presLayoutVars>
          <dgm:chMax val="0"/>
          <dgm:bulletEnabled val="1"/>
        </dgm:presLayoutVars>
      </dgm:prSet>
      <dgm:spPr/>
    </dgm:pt>
  </dgm:ptLst>
  <dgm:cxnLst>
    <dgm:cxn modelId="{2A831C0A-04CD-43B8-B4C2-9210628B8171}" type="presOf" srcId="{F5DB584D-1192-44BF-AA1E-E689C9CD0E62}" destId="{3EADFDCD-74FF-484B-91D1-B85717ABE96F}" srcOrd="0" destOrd="0" presId="urn:microsoft.com/office/officeart/2005/8/layout/vList2"/>
    <dgm:cxn modelId="{04FCAE1F-6AFE-4D17-BE3A-A43BE205A9AA}" type="presOf" srcId="{A4B6B0A6-6672-4DF9-B57F-772DDEBD00B3}" destId="{4EE44344-E2D4-4A6F-B9FE-988709D5E2A7}" srcOrd="0" destOrd="0" presId="urn:microsoft.com/office/officeart/2005/8/layout/vList2"/>
    <dgm:cxn modelId="{826B4E2E-D1B1-4B7B-9866-053CFBB50149}" type="presOf" srcId="{1DE675E6-FEAA-46CD-BCD1-1F5E12379E85}" destId="{810FB6B6-47CB-4AC9-AB7F-923444748628}" srcOrd="0" destOrd="0" presId="urn:microsoft.com/office/officeart/2005/8/layout/vList2"/>
    <dgm:cxn modelId="{55452132-5E1F-4DA8-A394-D3F5BC5D7836}" type="presOf" srcId="{C14613D6-C288-4103-BE68-E344549D3597}" destId="{6E148028-D6E5-4770-93F7-18455E3DBC31}" srcOrd="0" destOrd="0" presId="urn:microsoft.com/office/officeart/2005/8/layout/vList2"/>
    <dgm:cxn modelId="{A5DED181-002F-488B-90A7-2E20B2F2E3B0}" srcId="{F5DB584D-1192-44BF-AA1E-E689C9CD0E62}" destId="{A4B6B0A6-6672-4DF9-B57F-772DDEBD00B3}" srcOrd="1" destOrd="0" parTransId="{99DC7C97-C343-46FD-9202-F2A88A97753A}" sibTransId="{98DB7B4B-5C6D-4B6D-8442-5BC1EB545FFB}"/>
    <dgm:cxn modelId="{1F6A61A8-8423-4889-B4E2-7D453957DD0A}" srcId="{F5DB584D-1192-44BF-AA1E-E689C9CD0E62}" destId="{C14613D6-C288-4103-BE68-E344549D3597}" srcOrd="2" destOrd="0" parTransId="{D2A2EF8E-8C15-4BCD-A6D5-AD939FB7B224}" sibTransId="{1F2FACE8-3E56-4420-A9DA-514FC49E01D5}"/>
    <dgm:cxn modelId="{EAAD49E6-A336-41A4-9B30-FFEE7882AB44}" srcId="{F5DB584D-1192-44BF-AA1E-E689C9CD0E62}" destId="{1DE675E6-FEAA-46CD-BCD1-1F5E12379E85}" srcOrd="0" destOrd="0" parTransId="{7734BC2C-80E4-4D87-827E-F2A38DCA68B6}" sibTransId="{88253E81-BB80-4243-9445-0974240A2E62}"/>
    <dgm:cxn modelId="{072A46C7-4E69-46A0-9F7C-999DF50F12E2}" type="presParOf" srcId="{3EADFDCD-74FF-484B-91D1-B85717ABE96F}" destId="{810FB6B6-47CB-4AC9-AB7F-923444748628}" srcOrd="0" destOrd="0" presId="urn:microsoft.com/office/officeart/2005/8/layout/vList2"/>
    <dgm:cxn modelId="{431B89C2-B3D6-4CD2-84C4-08B55B1916D4}" type="presParOf" srcId="{3EADFDCD-74FF-484B-91D1-B85717ABE96F}" destId="{956DF1CD-56FD-4B29-9E30-91C0F9BA8E76}" srcOrd="1" destOrd="0" presId="urn:microsoft.com/office/officeart/2005/8/layout/vList2"/>
    <dgm:cxn modelId="{F1B445B2-E9FC-49FD-9693-C3CD0268B999}" type="presParOf" srcId="{3EADFDCD-74FF-484B-91D1-B85717ABE96F}" destId="{4EE44344-E2D4-4A6F-B9FE-988709D5E2A7}" srcOrd="2" destOrd="0" presId="urn:microsoft.com/office/officeart/2005/8/layout/vList2"/>
    <dgm:cxn modelId="{7C8B6444-7B8A-4F07-B855-6438686BCC03}" type="presParOf" srcId="{3EADFDCD-74FF-484B-91D1-B85717ABE96F}" destId="{7E9173DE-EAB7-4B63-9D6E-52C8E62221DF}" srcOrd="3" destOrd="0" presId="urn:microsoft.com/office/officeart/2005/8/layout/vList2"/>
    <dgm:cxn modelId="{5540224F-8FA5-428A-8CC6-A448D87587F9}" type="presParOf" srcId="{3EADFDCD-74FF-484B-91D1-B85717ABE96F}" destId="{6E148028-D6E5-4770-93F7-18455E3DBC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41EBD-8A99-4D0B-B592-5A2FBE4D7C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630BF15-8BCB-4E62-8CF6-9FF26C3DAA09}">
      <dgm:prSet/>
      <dgm:spPr/>
      <dgm:t>
        <a:bodyPr/>
        <a:lstStyle/>
        <a:p>
          <a:endParaRPr lang="en-US" dirty="0"/>
        </a:p>
      </dgm:t>
    </dgm:pt>
    <dgm:pt modelId="{B98D74D7-8FCE-4438-A22E-FE9C49038E54}" type="parTrans" cxnId="{495C73F3-9AED-4608-AA7D-86F5607650C4}">
      <dgm:prSet/>
      <dgm:spPr/>
      <dgm:t>
        <a:bodyPr/>
        <a:lstStyle/>
        <a:p>
          <a:endParaRPr lang="en-US"/>
        </a:p>
      </dgm:t>
    </dgm:pt>
    <dgm:pt modelId="{DE4C7EF8-86A1-4C8C-9D9B-613B5EB3C0B5}" type="sibTrans" cxnId="{495C73F3-9AED-4608-AA7D-86F5607650C4}">
      <dgm:prSet/>
      <dgm:spPr/>
      <dgm:t>
        <a:bodyPr/>
        <a:lstStyle/>
        <a:p>
          <a:endParaRPr lang="en-US"/>
        </a:p>
      </dgm:t>
    </dgm:pt>
    <dgm:pt modelId="{759D1FCE-972F-436A-9485-BA40691BC616}">
      <dgm:prSet/>
      <dgm:spPr/>
      <dgm:t>
        <a:bodyPr/>
        <a:lstStyle/>
        <a:p>
          <a:r>
            <a:rPr lang="en-US" dirty="0"/>
            <a:t>MAS REGULATIONS</a:t>
          </a:r>
          <a:r>
            <a:rPr lang="en-US" dirty="0">
              <a:hlinkClick xmlns:r="http://schemas.openxmlformats.org/officeDocument/2006/relationships" r:id="rId1"/>
            </a:rPr>
            <a:t>FAQs-on-Lending-based-Crowdfunding.pdf (mas.gov.sg)</a:t>
          </a:r>
          <a:r>
            <a:rPr lang="en-US" dirty="0"/>
            <a:t>-SLIDE 4</a:t>
          </a:r>
        </a:p>
        <a:p>
          <a:r>
            <a:rPr lang="en-US" dirty="0"/>
            <a:t>Website - </a:t>
          </a:r>
          <a:r>
            <a:rPr lang="nb-NO">
              <a:hlinkClick xmlns:r="http://schemas.openxmlformats.org/officeDocument/2006/relationships" r:id="rId2"/>
            </a:rPr>
            <a:t>Smiles Lending (kairen0511.github.io)</a:t>
          </a:r>
          <a:endParaRPr lang="en-US" dirty="0"/>
        </a:p>
      </dgm:t>
    </dgm:pt>
    <dgm:pt modelId="{A8475917-5977-4CEA-815D-09EA3C1EC277}" type="parTrans" cxnId="{D837A1A2-997C-485F-871F-04176A31594C}">
      <dgm:prSet/>
      <dgm:spPr/>
      <dgm:t>
        <a:bodyPr/>
        <a:lstStyle/>
        <a:p>
          <a:endParaRPr lang="en-US"/>
        </a:p>
      </dgm:t>
    </dgm:pt>
    <dgm:pt modelId="{A2F4F31B-1040-495C-9FDD-0CCBBB2280E0}" type="sibTrans" cxnId="{D837A1A2-997C-485F-871F-04176A31594C}">
      <dgm:prSet/>
      <dgm:spPr/>
      <dgm:t>
        <a:bodyPr/>
        <a:lstStyle/>
        <a:p>
          <a:endParaRPr lang="en-US"/>
        </a:p>
      </dgm:t>
    </dgm:pt>
    <dgm:pt modelId="{7091A6C9-9C49-4589-A2F0-2355C21766C7}" type="pres">
      <dgm:prSet presAssocID="{5B041EBD-8A99-4D0B-B592-5A2FBE4D7C89}" presName="vert0" presStyleCnt="0">
        <dgm:presLayoutVars>
          <dgm:dir/>
          <dgm:animOne val="branch"/>
          <dgm:animLvl val="lvl"/>
        </dgm:presLayoutVars>
      </dgm:prSet>
      <dgm:spPr/>
    </dgm:pt>
    <dgm:pt modelId="{5DD78306-FBB9-45D6-B061-6B46088E3332}" type="pres">
      <dgm:prSet presAssocID="{759D1FCE-972F-436A-9485-BA40691BC616}" presName="thickLine" presStyleLbl="alignNode1" presStyleIdx="0" presStyleCnt="2"/>
      <dgm:spPr/>
    </dgm:pt>
    <dgm:pt modelId="{BFA85398-E0FE-41CD-B16F-FC12C7E1F664}" type="pres">
      <dgm:prSet presAssocID="{759D1FCE-972F-436A-9485-BA40691BC616}" presName="horz1" presStyleCnt="0"/>
      <dgm:spPr/>
    </dgm:pt>
    <dgm:pt modelId="{4DC318EC-32FA-4312-8E10-C93AD4C362F4}" type="pres">
      <dgm:prSet presAssocID="{759D1FCE-972F-436A-9485-BA40691BC616}" presName="tx1" presStyleLbl="revTx" presStyleIdx="0" presStyleCnt="2"/>
      <dgm:spPr/>
    </dgm:pt>
    <dgm:pt modelId="{20877F8E-F29B-4267-AC06-12D5076278B4}" type="pres">
      <dgm:prSet presAssocID="{759D1FCE-972F-436A-9485-BA40691BC616}" presName="vert1" presStyleCnt="0"/>
      <dgm:spPr/>
    </dgm:pt>
    <dgm:pt modelId="{BD3ABFED-5E94-4102-828D-215DC162D04B}" type="pres">
      <dgm:prSet presAssocID="{8630BF15-8BCB-4E62-8CF6-9FF26C3DAA09}" presName="thickLine" presStyleLbl="alignNode1" presStyleIdx="1" presStyleCnt="2"/>
      <dgm:spPr/>
    </dgm:pt>
    <dgm:pt modelId="{D984DBBC-D880-445E-8F30-EBA9FA999A44}" type="pres">
      <dgm:prSet presAssocID="{8630BF15-8BCB-4E62-8CF6-9FF26C3DAA09}" presName="horz1" presStyleCnt="0"/>
      <dgm:spPr/>
    </dgm:pt>
    <dgm:pt modelId="{609921AA-D67A-4EB7-A0BE-4E4745C338EC}" type="pres">
      <dgm:prSet presAssocID="{8630BF15-8BCB-4E62-8CF6-9FF26C3DAA09}" presName="tx1" presStyleLbl="revTx" presStyleIdx="1" presStyleCnt="2"/>
      <dgm:spPr/>
    </dgm:pt>
    <dgm:pt modelId="{F0DBBFAE-605F-4611-BBC1-BF75A9509461}" type="pres">
      <dgm:prSet presAssocID="{8630BF15-8BCB-4E62-8CF6-9FF26C3DAA09}" presName="vert1" presStyleCnt="0"/>
      <dgm:spPr/>
    </dgm:pt>
  </dgm:ptLst>
  <dgm:cxnLst>
    <dgm:cxn modelId="{EB255008-313F-4D7F-B8F3-F6902637C065}" type="presOf" srcId="{8630BF15-8BCB-4E62-8CF6-9FF26C3DAA09}" destId="{609921AA-D67A-4EB7-A0BE-4E4745C338EC}" srcOrd="0" destOrd="0" presId="urn:microsoft.com/office/officeart/2008/layout/LinedList"/>
    <dgm:cxn modelId="{E8606F91-54F8-4CF9-9392-E44F44772295}" type="presOf" srcId="{5B041EBD-8A99-4D0B-B592-5A2FBE4D7C89}" destId="{7091A6C9-9C49-4589-A2F0-2355C21766C7}" srcOrd="0" destOrd="0" presId="urn:microsoft.com/office/officeart/2008/layout/LinedList"/>
    <dgm:cxn modelId="{C18F109A-5374-41A4-8BED-0858BADE554C}" type="presOf" srcId="{759D1FCE-972F-436A-9485-BA40691BC616}" destId="{4DC318EC-32FA-4312-8E10-C93AD4C362F4}" srcOrd="0" destOrd="0" presId="urn:microsoft.com/office/officeart/2008/layout/LinedList"/>
    <dgm:cxn modelId="{D837A1A2-997C-485F-871F-04176A31594C}" srcId="{5B041EBD-8A99-4D0B-B592-5A2FBE4D7C89}" destId="{759D1FCE-972F-436A-9485-BA40691BC616}" srcOrd="0" destOrd="0" parTransId="{A8475917-5977-4CEA-815D-09EA3C1EC277}" sibTransId="{A2F4F31B-1040-495C-9FDD-0CCBBB2280E0}"/>
    <dgm:cxn modelId="{495C73F3-9AED-4608-AA7D-86F5607650C4}" srcId="{5B041EBD-8A99-4D0B-B592-5A2FBE4D7C89}" destId="{8630BF15-8BCB-4E62-8CF6-9FF26C3DAA09}" srcOrd="1" destOrd="0" parTransId="{B98D74D7-8FCE-4438-A22E-FE9C49038E54}" sibTransId="{DE4C7EF8-86A1-4C8C-9D9B-613B5EB3C0B5}"/>
    <dgm:cxn modelId="{7BAB5F91-7783-4EDB-872F-AFBE9AA95654}" type="presParOf" srcId="{7091A6C9-9C49-4589-A2F0-2355C21766C7}" destId="{5DD78306-FBB9-45D6-B061-6B46088E3332}" srcOrd="0" destOrd="0" presId="urn:microsoft.com/office/officeart/2008/layout/LinedList"/>
    <dgm:cxn modelId="{34F8A0FB-4B79-4EFB-8867-C9A9DE7BB5AA}" type="presParOf" srcId="{7091A6C9-9C49-4589-A2F0-2355C21766C7}" destId="{BFA85398-E0FE-41CD-B16F-FC12C7E1F664}" srcOrd="1" destOrd="0" presId="urn:microsoft.com/office/officeart/2008/layout/LinedList"/>
    <dgm:cxn modelId="{17564DBC-1A49-45A0-B19A-2C59230C4BCF}" type="presParOf" srcId="{BFA85398-E0FE-41CD-B16F-FC12C7E1F664}" destId="{4DC318EC-32FA-4312-8E10-C93AD4C362F4}" srcOrd="0" destOrd="0" presId="urn:microsoft.com/office/officeart/2008/layout/LinedList"/>
    <dgm:cxn modelId="{E3153B19-0690-4659-B63F-2291E2EF3EFE}" type="presParOf" srcId="{BFA85398-E0FE-41CD-B16F-FC12C7E1F664}" destId="{20877F8E-F29B-4267-AC06-12D5076278B4}" srcOrd="1" destOrd="0" presId="urn:microsoft.com/office/officeart/2008/layout/LinedList"/>
    <dgm:cxn modelId="{EDCB3F0A-D1A5-4258-A7AB-0E7EFD76DD15}" type="presParOf" srcId="{7091A6C9-9C49-4589-A2F0-2355C21766C7}" destId="{BD3ABFED-5E94-4102-828D-215DC162D04B}" srcOrd="2" destOrd="0" presId="urn:microsoft.com/office/officeart/2008/layout/LinedList"/>
    <dgm:cxn modelId="{EC0242C5-5004-4180-96F6-B56FC593B3FE}" type="presParOf" srcId="{7091A6C9-9C49-4589-A2F0-2355C21766C7}" destId="{D984DBBC-D880-445E-8F30-EBA9FA999A44}" srcOrd="3" destOrd="0" presId="urn:microsoft.com/office/officeart/2008/layout/LinedList"/>
    <dgm:cxn modelId="{DB6A06F9-EA58-4BF5-BC23-EA4462B0CACC}" type="presParOf" srcId="{D984DBBC-D880-445E-8F30-EBA9FA999A44}" destId="{609921AA-D67A-4EB7-A0BE-4E4745C338EC}" srcOrd="0" destOrd="0" presId="urn:microsoft.com/office/officeart/2008/layout/LinedList"/>
    <dgm:cxn modelId="{54A4AA50-FF7B-4BB6-A904-FEB74F2E2A2E}" type="presParOf" srcId="{D984DBBC-D880-445E-8F30-EBA9FA999A44}" destId="{F0DBBFAE-605F-4611-BBC1-BF75A95094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FB6B6-47CB-4AC9-AB7F-923444748628}">
      <dsp:nvSpPr>
        <dsp:cNvPr id="0" name=""/>
        <dsp:cNvSpPr/>
      </dsp:nvSpPr>
      <dsp:spPr>
        <a:xfrm>
          <a:off x="0" y="206812"/>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i="0" kern="1200" dirty="0"/>
            <a:t>Our platform is legitimate and facilitates secure peer-to-peer (P2P) lending while ensuring the integrity of banking information and providing seamless financial services.</a:t>
          </a:r>
          <a:endParaRPr lang="en-US" sz="800" kern="1200" dirty="0"/>
        </a:p>
      </dsp:txBody>
      <dsp:txXfrm>
        <a:off x="61245" y="268057"/>
        <a:ext cx="10393110" cy="1132115"/>
      </dsp:txXfrm>
    </dsp:sp>
    <dsp:sp modelId="{4EE44344-E2D4-4A6F-B9FE-988709D5E2A7}">
      <dsp:nvSpPr>
        <dsp:cNvPr id="0" name=""/>
        <dsp:cNvSpPr/>
      </dsp:nvSpPr>
      <dsp:spPr>
        <a:xfrm>
          <a:off x="0" y="1482718"/>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have:</a:t>
          </a:r>
        </a:p>
        <a:p>
          <a:pPr marL="0" lvl="0" indent="0" algn="l" defTabSz="355600">
            <a:lnSpc>
              <a:spcPct val="90000"/>
            </a:lnSpc>
            <a:spcBef>
              <a:spcPct val="0"/>
            </a:spcBef>
            <a:spcAft>
              <a:spcPct val="35000"/>
            </a:spcAft>
            <a:buFont typeface="Arial" panose="020B0604020202020204" pitchFamily="34" charset="0"/>
            <a:buNone/>
          </a:pPr>
          <a:r>
            <a:rPr lang="en-SG" sz="800" b="1" i="0" kern="1200" dirty="0"/>
            <a:t>License of Financial Advisors and </a:t>
          </a:r>
          <a:r>
            <a:rPr lang="en-US" sz="800" b="0" i="0" kern="1200" dirty="0"/>
            <a:t>Capital Markets Services License, which is required for entities providing services such as fund management, securities dealing, and corporate finance advising​</a:t>
          </a:r>
          <a:endParaRPr lang="en-SG" sz="800" b="1" i="0" kern="1200" dirty="0"/>
        </a:p>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Offer:</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1" i="0" kern="1200" dirty="0"/>
            <a:t>Regulatory Compliance</a:t>
          </a:r>
          <a:r>
            <a:rPr lang="en-US" sz="800" b="0" i="0" kern="1200" dirty="0"/>
            <a:t>: We adhere to regulatory standards, ensuring a secure environment for investors and borrowers.</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Interest Earning for Investors</a:t>
          </a:r>
          <a:r>
            <a:rPr lang="en-US" sz="800" b="0" i="0" kern="1200" dirty="0"/>
            <a:t>: Investors can earn interest on their funds while participating in P2P lending.</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Quick Funds for Companies and Individuals</a:t>
          </a:r>
          <a:r>
            <a:rPr lang="en-US" sz="800" b="0" i="0" kern="1200" dirty="0"/>
            <a:t>: Borrowers can access funds swiftly, meeting their financial needs efficiently.</a:t>
          </a:r>
          <a:endParaRPr lang="en-US" sz="800" kern="1200" dirty="0"/>
        </a:p>
      </dsp:txBody>
      <dsp:txXfrm>
        <a:off x="61245" y="1543963"/>
        <a:ext cx="10393110" cy="1132115"/>
      </dsp:txXfrm>
    </dsp:sp>
    <dsp:sp modelId="{6E148028-D6E5-4770-93F7-18455E3DBC31}">
      <dsp:nvSpPr>
        <dsp:cNvPr id="0" name=""/>
        <dsp:cNvSpPr/>
      </dsp:nvSpPr>
      <dsp:spPr>
        <a:xfrm>
          <a:off x="0" y="2787234"/>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SG" sz="800" b="1" i="0" kern="1200" dirty="0"/>
            <a:t>Process Overview:</a:t>
          </a:r>
          <a:endParaRPr lang="en-SG" sz="800" b="0" i="0" kern="1200" dirty="0"/>
        </a:p>
        <a:p>
          <a:pPr marL="0" lvl="0" indent="0" algn="l" defTabSz="355600">
            <a:lnSpc>
              <a:spcPct val="90000"/>
            </a:lnSpc>
            <a:spcBef>
              <a:spcPct val="0"/>
            </a:spcBef>
            <a:spcAft>
              <a:spcPct val="35000"/>
            </a:spcAft>
            <a:buNone/>
          </a:pPr>
          <a:r>
            <a:rPr lang="en-SG" sz="800" b="1" i="0" kern="1200" dirty="0"/>
            <a:t>Borrowing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must verify that their funds have legal sources.</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Investors' funds can be lent to individuals in small sums(lessen investor risk), provided they offer collateral or a good credit score.</a:t>
          </a:r>
        </a:p>
        <a:p>
          <a:pPr marL="0" lvl="0" indent="0" algn="l" defTabSz="355600">
            <a:lnSpc>
              <a:spcPct val="90000"/>
            </a:lnSpc>
            <a:spcBef>
              <a:spcPct val="0"/>
            </a:spcBef>
            <a:spcAft>
              <a:spcPct val="35000"/>
            </a:spcAft>
            <a:buNone/>
          </a:pPr>
          <a:r>
            <a:rPr lang="en-SG" sz="800" b="1" i="0" kern="1200" dirty="0"/>
            <a:t>Lending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Lenders need to provide collateral or possess a strong credit score to participate.</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backgrounds, income, purchase history, and credit histories across banks are evaluated before investor funds are lent.(Solves lender pain points)</a:t>
          </a:r>
          <a:endParaRPr lang="en-US" sz="800" kern="1200" dirty="0"/>
        </a:p>
      </dsp:txBody>
      <dsp:txXfrm>
        <a:off x="61245" y="2848479"/>
        <a:ext cx="10393110" cy="1132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8306-FBB9-45D6-B061-6B46088E333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18EC-32FA-4312-8E10-C93AD4C362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MAS REGULATIONS</a:t>
          </a:r>
          <a:r>
            <a:rPr lang="en-US" sz="3900" kern="1200" dirty="0">
              <a:hlinkClick xmlns:r="http://schemas.openxmlformats.org/officeDocument/2006/relationships" r:id="rId1"/>
            </a:rPr>
            <a:t>FAQs-on-Lending-based-Crowdfunding.pdf (mas.gov.sg)</a:t>
          </a:r>
          <a:r>
            <a:rPr lang="en-US" sz="3900" kern="1200" dirty="0"/>
            <a:t>-SLIDE 4</a:t>
          </a:r>
        </a:p>
        <a:p>
          <a:pPr marL="0" lvl="0" indent="0" algn="l" defTabSz="1733550">
            <a:lnSpc>
              <a:spcPct val="90000"/>
            </a:lnSpc>
            <a:spcBef>
              <a:spcPct val="0"/>
            </a:spcBef>
            <a:spcAft>
              <a:spcPct val="35000"/>
            </a:spcAft>
            <a:buNone/>
          </a:pPr>
          <a:r>
            <a:rPr lang="en-US" sz="3900" kern="1200" dirty="0"/>
            <a:t>Website - </a:t>
          </a:r>
          <a:r>
            <a:rPr lang="nb-NO" sz="3900" kern="1200">
              <a:hlinkClick xmlns:r="http://schemas.openxmlformats.org/officeDocument/2006/relationships" r:id="rId2"/>
            </a:rPr>
            <a:t>Smiles Lending (kairen0511.github.io)</a:t>
          </a:r>
          <a:endParaRPr lang="en-US" sz="3900" kern="1200" dirty="0"/>
        </a:p>
      </dsp:txBody>
      <dsp:txXfrm>
        <a:off x="0" y="0"/>
        <a:ext cx="10515600" cy="2175669"/>
      </dsp:txXfrm>
    </dsp:sp>
    <dsp:sp modelId="{BD3ABFED-5E94-4102-828D-215DC162D04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921AA-D67A-4EB7-A0BE-4E4745C338EC}">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D3CCB-3C22-48EF-AFFD-5008C495305C}" type="datetimeFigureOut">
              <a:rPr lang="en-SG" smtClean="0"/>
              <a:t>29/7/2024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6143-CC87-4729-9663-396205B5F3A7}" type="slidenum">
              <a:rPr lang="en-SG" smtClean="0"/>
              <a:t>‹#›</a:t>
            </a:fld>
            <a:endParaRPr lang="en-SG"/>
          </a:p>
        </p:txBody>
      </p:sp>
    </p:spTree>
    <p:extLst>
      <p:ext uri="{BB962C8B-B14F-4D97-AF65-F5344CB8AC3E}">
        <p14:creationId xmlns:p14="http://schemas.microsoft.com/office/powerpoint/2010/main" val="424446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so.agc.gov.sg/act/sfa2001" TargetMode="External"/><Relationship Id="rId7" Type="http://schemas.openxmlformats.org/officeDocument/2006/relationships/hyperlink" Target="https://www.harryelias.com/content/legal-update-key-amendments-securities-and-futures-act-singapo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acj-ajp.org/singapore/legal-system/singapore-laws/key-legislation/securities-and-futures-act/" TargetMode="External"/><Relationship Id="rId5" Type="http://schemas.openxmlformats.org/officeDocument/2006/relationships/hyperlink" Target="https://www.mas.gov.sg/~/media/MAS/Regulations%20and%20Financial%20Stability/Regulations%20Guidance%20and%20Licensing/Securities%20Futures%20and%20Fund%20Management/Regulations%20Guidance%20and%20Licensing/Guidelines/SFA%20%20SFA04G01%20%20Guidelines%20on%20criteria%20for%20grant%20of%20CMSL%20other%20than%20FMCs%20%208%20Oct%202018.pdf" TargetMode="External"/><Relationship Id="rId4" Type="http://schemas.openxmlformats.org/officeDocument/2006/relationships/hyperlink" Target="https://sso.agc.gov.sg/Act-Rev/SFA2001/Published/20211231?DocDate=2006040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Securities and Futures Act (SFA) (Cap. 289)</a:t>
            </a:r>
          </a:p>
          <a:p>
            <a:pPr algn="l">
              <a:buFont typeface="Arial" panose="020B0604020202020204" pitchFamily="34" charset="0"/>
              <a:buChar char="•"/>
            </a:pPr>
            <a:r>
              <a:rPr lang="en-US" b="1" i="0" dirty="0">
                <a:solidFill>
                  <a:srgbClr val="0D0D0D"/>
                </a:solidFill>
                <a:effectLst/>
                <a:highlight>
                  <a:srgbClr val="FFFFFF"/>
                </a:highlight>
                <a:latin typeface="Söhne"/>
              </a:rPr>
              <a:t>Regulates Markets</a:t>
            </a:r>
            <a:r>
              <a:rPr lang="en-US" b="0" i="0" dirty="0">
                <a:solidFill>
                  <a:srgbClr val="0D0D0D"/>
                </a:solidFill>
                <a:effectLst/>
                <a:highlight>
                  <a:srgbClr val="FFFFFF"/>
                </a:highlight>
                <a:latin typeface="Söhne"/>
              </a:rPr>
              <a:t>: Oversees the operation and conduct of securities and futures exchanges, trade repositories, and clearing facilities to ensure they operate fairly and transparently​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4"/>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Requirements</a:t>
            </a:r>
            <a:r>
              <a:rPr lang="en-US" b="0" i="0" dirty="0">
                <a:solidFill>
                  <a:srgbClr val="0D0D0D"/>
                </a:solidFill>
                <a:effectLst/>
                <a:highlight>
                  <a:srgbClr val="FFFFFF"/>
                </a:highlight>
                <a:latin typeface="Söhne"/>
              </a:rPr>
              <a:t>: Sets out the criteria and processes for obtaining a Capital Markets Services License, which is required for entities providing services such as fund management, securities dealing, and corporate finance advising​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Market Conduct</a:t>
            </a:r>
            <a:r>
              <a:rPr lang="en-US" b="0" i="0" dirty="0">
                <a:solidFill>
                  <a:srgbClr val="0D0D0D"/>
                </a:solidFill>
                <a:effectLst/>
                <a:highlight>
                  <a:srgbClr val="FFFFFF"/>
                </a:highlight>
                <a:latin typeface="Söhne"/>
              </a:rPr>
              <a:t>: Establishes rules to prevent market manipulation, insider trading, and other forms of misconduct, thereby promoting market integrity and protecting investors​ (</a:t>
            </a:r>
            <a:r>
              <a:rPr lang="en-US" b="0" i="0" u="none" strike="noStrike" dirty="0">
                <a:solidFill>
                  <a:srgbClr val="0D0D0D"/>
                </a:solidFill>
                <a:effectLst/>
                <a:highlight>
                  <a:srgbClr val="FFFFFF"/>
                </a:highlight>
                <a:latin typeface="Söhne"/>
                <a:hlinkClick r:id="rId7"/>
              </a:rPr>
              <a:t>Harry Elias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Investor Protection</a:t>
            </a:r>
            <a:r>
              <a:rPr lang="en-US" b="0" i="0" dirty="0">
                <a:solidFill>
                  <a:srgbClr val="0D0D0D"/>
                </a:solidFill>
                <a:effectLst/>
                <a:highlight>
                  <a:srgbClr val="FFFFFF"/>
                </a:highlight>
                <a:latin typeface="Söhne"/>
              </a:rPr>
              <a:t>: Implements measures to protect investors, including mandatory disclosures, the Investor Compensation Scheme, and ensuring fair treatment in transactions​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Clearing and Settlement</a:t>
            </a:r>
            <a:r>
              <a:rPr lang="en-US" b="0" i="0" dirty="0">
                <a:solidFill>
                  <a:srgbClr val="0D0D0D"/>
                </a:solidFill>
                <a:effectLst/>
                <a:highlight>
                  <a:srgbClr val="FFFFFF"/>
                </a:highlight>
                <a:latin typeface="Söhne"/>
              </a:rPr>
              <a:t>: Regulates clearing facilities to ensure the secure and efficient settlement of trades, reducing systemic risks in the financial system​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Reporting Requirements</a:t>
            </a:r>
            <a:r>
              <a:rPr lang="en-US" b="0" i="0" dirty="0">
                <a:solidFill>
                  <a:srgbClr val="0D0D0D"/>
                </a:solidFill>
                <a:effectLst/>
                <a:highlight>
                  <a:srgbClr val="FFFFFF"/>
                </a:highlight>
                <a:latin typeface="Söhne"/>
              </a:rPr>
              <a:t>: Mandates the reporting of derivatives contracts and other trades to enhance market transparency and regulatory oversight​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a:t>
            </a:r>
          </a:p>
          <a:p>
            <a:pPr algn="l"/>
            <a:r>
              <a:rPr lang="en-US" b="1" i="0" dirty="0">
                <a:solidFill>
                  <a:srgbClr val="0D0D0D"/>
                </a:solidFill>
                <a:effectLst/>
                <a:highlight>
                  <a:srgbClr val="FFFFFF"/>
                </a:highlight>
                <a:latin typeface="Söhne"/>
              </a:rPr>
              <a:t>Financial Advisers Act (FAA) (Cap. 110)</a:t>
            </a:r>
          </a:p>
          <a:p>
            <a:pPr algn="l">
              <a:buFont typeface="Arial" panose="020B0604020202020204" pitchFamily="34" charset="0"/>
              <a:buChar char="•"/>
            </a:pPr>
            <a:r>
              <a:rPr lang="en-US" b="1" i="0" dirty="0">
                <a:solidFill>
                  <a:srgbClr val="0D0D0D"/>
                </a:solidFill>
                <a:effectLst/>
                <a:highlight>
                  <a:srgbClr val="FFFFFF"/>
                </a:highlight>
                <a:latin typeface="Söhne"/>
              </a:rPr>
              <a:t>Regulates Advisory Services</a:t>
            </a:r>
            <a:r>
              <a:rPr lang="en-US" b="0" i="0" dirty="0">
                <a:solidFill>
                  <a:srgbClr val="0D0D0D"/>
                </a:solidFill>
                <a:effectLst/>
                <a:highlight>
                  <a:srgbClr val="FFFFFF"/>
                </a:highlight>
                <a:latin typeface="Söhne"/>
              </a:rPr>
              <a:t>: Governs the provision of financial advisory services, ensuring that advisers meet professional standards and act in the best interests of their clients​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and Registration</a:t>
            </a:r>
            <a:r>
              <a:rPr lang="en-US" b="0" i="0" dirty="0">
                <a:solidFill>
                  <a:srgbClr val="0D0D0D"/>
                </a:solidFill>
                <a:effectLst/>
                <a:highlight>
                  <a:srgbClr val="FFFFFF"/>
                </a:highlight>
                <a:latin typeface="Söhne"/>
              </a:rPr>
              <a:t>: Requires financial advisers to be licensed or exempted, with clear criteria for eligibility and ongoing compliance​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Conduct of Business</a:t>
            </a:r>
            <a:r>
              <a:rPr lang="en-US" b="0" i="0" dirty="0">
                <a:solidFill>
                  <a:srgbClr val="0D0D0D"/>
                </a:solidFill>
                <a:effectLst/>
                <a:highlight>
                  <a:srgbClr val="FFFFFF"/>
                </a:highlight>
                <a:latin typeface="Söhne"/>
              </a:rPr>
              <a:t>: Sets out standards for business conduct, including requirements for disclosures, ensuring the suitability of advice, and proper handling of client assets​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Consumer Protection</a:t>
            </a:r>
            <a:r>
              <a:rPr lang="en-US" b="0" i="0" dirty="0">
                <a:solidFill>
                  <a:srgbClr val="0D0D0D"/>
                </a:solidFill>
                <a:effectLst/>
                <a:highlight>
                  <a:srgbClr val="FFFFFF"/>
                </a:highlight>
                <a:latin typeface="Söhne"/>
              </a:rPr>
              <a:t>: Implements safeguards to protect consumers from unfair practices, ensuring transparency in fees, potential conflicts of interest, and the quality of financial advice provided​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Enforcement and Compliance</a:t>
            </a:r>
            <a:r>
              <a:rPr lang="en-US" b="0" i="0" dirty="0">
                <a:solidFill>
                  <a:srgbClr val="0D0D0D"/>
                </a:solidFill>
                <a:effectLst/>
                <a:highlight>
                  <a:srgbClr val="FFFFFF"/>
                </a:highlight>
                <a:latin typeface="Söhne"/>
              </a:rPr>
              <a:t>: Grants the Monetary Authority of Singapore (MAS) powers to enforce compliance, conduct inspections, and take disciplinary actions against violators​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4</a:t>
            </a:fld>
            <a:endParaRPr lang="en-SG"/>
          </a:p>
        </p:txBody>
      </p:sp>
    </p:spTree>
    <p:extLst>
      <p:ext uri="{BB962C8B-B14F-4D97-AF65-F5344CB8AC3E}">
        <p14:creationId xmlns:p14="http://schemas.microsoft.com/office/powerpoint/2010/main" val="6495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5</a:t>
            </a:fld>
            <a:endParaRPr lang="en-SG"/>
          </a:p>
        </p:txBody>
      </p:sp>
    </p:spTree>
    <p:extLst>
      <p:ext uri="{BB962C8B-B14F-4D97-AF65-F5344CB8AC3E}">
        <p14:creationId xmlns:p14="http://schemas.microsoft.com/office/powerpoint/2010/main" val="5514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Security</a:t>
            </a:r>
            <a:r>
              <a:rPr lang="en-US" b="0" i="0" dirty="0">
                <a:solidFill>
                  <a:srgbClr val="0D0D0D"/>
                </a:solidFill>
                <a:effectLst/>
                <a:highlight>
                  <a:srgbClr val="FFFFFF"/>
                </a:highlight>
                <a:latin typeface="Söhne"/>
              </a:rPr>
              <a:t>: Decentralized data storage, cryptographic protection, secure smart contracts.</a:t>
            </a:r>
          </a:p>
          <a:p>
            <a:pPr algn="l">
              <a:buFont typeface="Arial" panose="020B0604020202020204" pitchFamily="34" charset="0"/>
              <a:buChar char="•"/>
            </a:pPr>
            <a:r>
              <a:rPr lang="en-US" b="1" i="0" dirty="0">
                <a:solidFill>
                  <a:srgbClr val="0D0D0D"/>
                </a:solidFill>
                <a:effectLst/>
                <a:highlight>
                  <a:srgbClr val="FFFFFF"/>
                </a:highlight>
                <a:latin typeface="Söhne"/>
              </a:rPr>
              <a:t>Seamless Experience</a:t>
            </a:r>
            <a:r>
              <a:rPr lang="en-US" b="0" i="0" dirty="0">
                <a:solidFill>
                  <a:srgbClr val="0D0D0D"/>
                </a:solidFill>
                <a:effectLst/>
                <a:highlight>
                  <a:srgbClr val="FFFFFF"/>
                </a:highlight>
                <a:latin typeface="Söhne"/>
              </a:rPr>
              <a:t>: User-friendly interfaces, automated smart contracts, API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dApps</a:t>
            </a:r>
            <a:r>
              <a:rPr lang="en-US" dirty="0"/>
              <a:t> that facilitate the P2P transactions like borrowing, lending, while using smart contracts to automate and secure financial agreements and user-friendly interface to allow the individual customers to promote adoption among a broader audience</a:t>
            </a:r>
            <a:endParaRPr lang="en-SG" dirty="0"/>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8</a:t>
            </a:fld>
            <a:endParaRPr lang="en-SG"/>
          </a:p>
        </p:txBody>
      </p:sp>
    </p:spTree>
    <p:extLst>
      <p:ext uri="{BB962C8B-B14F-4D97-AF65-F5344CB8AC3E}">
        <p14:creationId xmlns:p14="http://schemas.microsoft.com/office/powerpoint/2010/main" val="419480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BC38-6D57-A6C2-3B3C-970A568C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B4F18A2-60CC-192D-82E5-6D3939C07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C2C9DE-A6E4-BE8E-40BA-4530ED2AED14}"/>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DF881EF1-F041-6C0C-83B9-125AAD9A6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884107-BE3A-95C7-6A94-5520D06F195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45916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C02-D8A0-892D-4E76-8C00CF65127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0B73D2A-5F5A-3C50-11CE-B1F11E9AE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1019B1-69CA-AC4E-EB45-4BAD65DCE365}"/>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631BDFCA-708B-80C5-9A79-FA29D4BFF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8EF217-D300-00DD-1449-6E9E1DBF2C37}"/>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9184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E7D50-FE90-0898-9D47-0EE49E83FA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2184AD0-86C7-3495-934B-77F2C2491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D9D36B-694C-7ADE-5C77-36D67990D6D2}"/>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86D87FE3-FFA6-8367-B68B-EF87581F23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9EACD2-DB15-3C54-CFB2-C9F34E48372A}"/>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38206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D7A1-07A6-0587-DC10-25D25C4492B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4781C9-DA0C-DFA1-D0D5-940AD9EE4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27B80F-7A53-64E9-8674-C533B4708C7E}"/>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94C50785-7484-6F72-C57A-9F28847AC4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78E1EE-AE78-5561-299C-02B13245F97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8109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ACC-6CEE-DF62-518A-3A842F15C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80D050-3F17-396A-24E5-8D29F4061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2CED7-DA68-677A-224D-E3161286226A}"/>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B78A0E96-78EA-1605-B60D-F7CB60A55E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352DCB-4F27-8D91-2DA6-78C0C0E2C104}"/>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71718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7CAC-5F74-1CA6-75AA-D7EA729F617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9869F65-FFFD-FE54-C3D6-4B4A0B1CE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31E02F-C0B0-EC7D-D85C-1E2D34315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65DCE93-074F-1808-ED85-324C3744A1CE}"/>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6" name="Footer Placeholder 5">
            <a:extLst>
              <a:ext uri="{FF2B5EF4-FFF2-40B4-BE49-F238E27FC236}">
                <a16:creationId xmlns:a16="http://schemas.microsoft.com/office/drawing/2014/main" id="{3D8820BD-C09A-9620-FE44-C300E017A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7593CC5-1994-1637-710E-F13262374E6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191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2F0-B5B1-897B-B821-01DA961FF1D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E32391-838A-FBE8-2FE2-80F8435AD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8E75B-15C9-CAC0-D706-7E2000207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DB820C-3FAE-3CCE-BD5C-97CDCEB49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87C13-E398-E5A0-7A04-1F54D83120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09F6D25-A743-DCF7-0D45-DE443D718F09}"/>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8" name="Footer Placeholder 7">
            <a:extLst>
              <a:ext uri="{FF2B5EF4-FFF2-40B4-BE49-F238E27FC236}">
                <a16:creationId xmlns:a16="http://schemas.microsoft.com/office/drawing/2014/main" id="{862B7E95-41EF-DAD7-F733-BA49918EB5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2E1FBEE-C8D2-5FDE-878E-A6EC48D22A1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14876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BA0-7EF8-BEEC-48BF-D6B53BA9BD7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F9F67F-F49C-BEA9-702A-BE5257AC2183}"/>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4" name="Footer Placeholder 3">
            <a:extLst>
              <a:ext uri="{FF2B5EF4-FFF2-40B4-BE49-F238E27FC236}">
                <a16:creationId xmlns:a16="http://schemas.microsoft.com/office/drawing/2014/main" id="{E6ED25DC-9B3F-C1A9-20DB-C48020A30EE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10F36DC-BE39-EFE1-2BAB-B86C7EF5259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9615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FD906-92C9-3ACA-3CE4-279E875AFF3E}"/>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3" name="Footer Placeholder 2">
            <a:extLst>
              <a:ext uri="{FF2B5EF4-FFF2-40B4-BE49-F238E27FC236}">
                <a16:creationId xmlns:a16="http://schemas.microsoft.com/office/drawing/2014/main" id="{BD7FBB0D-D575-27A3-CB13-AC8321AF3AD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E2743C1-8375-1857-9E9A-F58676694C5B}"/>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9312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D68C-73ED-2D15-DD3D-E1500C071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55126A3-E0BD-2843-9BB1-BBCF1B2E3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771323B-DB1D-9ED4-28BD-FBDD80FA4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03843-EBD0-F8AB-8F0F-150F7C3B20A3}"/>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6" name="Footer Placeholder 5">
            <a:extLst>
              <a:ext uri="{FF2B5EF4-FFF2-40B4-BE49-F238E27FC236}">
                <a16:creationId xmlns:a16="http://schemas.microsoft.com/office/drawing/2014/main" id="{39246305-954E-29BA-35F8-0F269B1B723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245D9B-EC55-44B4-10D0-832BF4C74C3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59586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663-CAD6-05B1-A32C-0B145A13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FA2584-2AB7-4E36-5721-8AD2A7B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8BBC956-EAA2-4E93-4276-357FBB287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35EEA-2CE8-75B0-B281-10117D8900D1}"/>
              </a:ext>
            </a:extLst>
          </p:cNvPr>
          <p:cNvSpPr>
            <a:spLocks noGrp="1"/>
          </p:cNvSpPr>
          <p:nvPr>
            <p:ph type="dt" sz="half" idx="10"/>
          </p:nvPr>
        </p:nvSpPr>
        <p:spPr/>
        <p:txBody>
          <a:bodyPr/>
          <a:lstStyle/>
          <a:p>
            <a:fld id="{8C81946B-F054-46E9-8DEC-E84BE79E28D8}" type="datetimeFigureOut">
              <a:rPr lang="en-SG" smtClean="0"/>
              <a:t>29/7/2024</a:t>
            </a:fld>
            <a:endParaRPr lang="en-SG"/>
          </a:p>
        </p:txBody>
      </p:sp>
      <p:sp>
        <p:nvSpPr>
          <p:cNvPr id="6" name="Footer Placeholder 5">
            <a:extLst>
              <a:ext uri="{FF2B5EF4-FFF2-40B4-BE49-F238E27FC236}">
                <a16:creationId xmlns:a16="http://schemas.microsoft.com/office/drawing/2014/main" id="{907FE0CF-A974-A3A9-51D0-6BCC2ADD41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BEF1197-D407-482B-E50B-61ED7BD248A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78300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A481-C6E6-15AC-E0F2-9A6FB2CC2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60F932-BCA5-EB5E-8DD1-BED1C4D9F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FA0511-83C0-9866-A6A0-85B6DC5FB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946B-F054-46E9-8DEC-E84BE79E28D8}" type="datetimeFigureOut">
              <a:rPr lang="en-SG" smtClean="0"/>
              <a:t>29/7/2024</a:t>
            </a:fld>
            <a:endParaRPr lang="en-SG"/>
          </a:p>
        </p:txBody>
      </p:sp>
      <p:sp>
        <p:nvSpPr>
          <p:cNvPr id="5" name="Footer Placeholder 4">
            <a:extLst>
              <a:ext uri="{FF2B5EF4-FFF2-40B4-BE49-F238E27FC236}">
                <a16:creationId xmlns:a16="http://schemas.microsoft.com/office/drawing/2014/main" id="{46DA83EB-76D0-3738-9456-A9C77922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5EE6411-F7C5-0351-2EC2-0615B4B65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426D90-388F-4BE0-B53C-9DF44843C1B7}" type="slidenum">
              <a:rPr lang="en-SG" smtClean="0"/>
              <a:t>‹#›</a:t>
            </a:fld>
            <a:endParaRPr lang="en-SG"/>
          </a:p>
        </p:txBody>
      </p:sp>
    </p:spTree>
    <p:extLst>
      <p:ext uri="{BB962C8B-B14F-4D97-AF65-F5344CB8AC3E}">
        <p14:creationId xmlns:p14="http://schemas.microsoft.com/office/powerpoint/2010/main" val="208890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23F881C-B4AA-88B3-0C9B-443EFF0038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C369 Problem definition and literature review</a:t>
            </a:r>
            <a:endParaRPr lang="en-SG" sz="5200" dirty="0">
              <a:solidFill>
                <a:srgbClr val="FFFFFF"/>
              </a:solidFill>
            </a:endParaRPr>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Tang Kai Ren 23013178</a:t>
            </a:r>
            <a:endParaRPr lang="en-SG">
              <a:solidFill>
                <a:srgbClr val="FFFFFF"/>
              </a:solidFill>
            </a:endParaRPr>
          </a:p>
        </p:txBody>
      </p:sp>
    </p:spTree>
    <p:extLst>
      <p:ext uri="{BB962C8B-B14F-4D97-AF65-F5344CB8AC3E}">
        <p14:creationId xmlns:p14="http://schemas.microsoft.com/office/powerpoint/2010/main" val="21061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1400" b="0" i="0" dirty="0">
                <a:effectLst/>
                <a:highlight>
                  <a:srgbClr val="FFFFFF"/>
                </a:highlight>
                <a:latin typeface="ui-sans-serif"/>
              </a:rPr>
              <a:t>Our project aims to create a user-friendly P2P lending platform that facilitates seamless connections between investors and borrowers. Our platform seeks to revolutionize the lending landscape by providing an efficient</a:t>
            </a:r>
            <a:r>
              <a:rPr lang="en-US" sz="1400" dirty="0">
                <a:highlight>
                  <a:srgbClr val="FFFFFF"/>
                </a:highlight>
                <a:latin typeface="ui-sans-serif"/>
              </a:rPr>
              <a:t> </a:t>
            </a:r>
            <a:r>
              <a:rPr lang="en-US" sz="1400" b="0" i="0" dirty="0">
                <a:effectLst/>
                <a:highlight>
                  <a:srgbClr val="FFFFFF"/>
                </a:highlight>
                <a:latin typeface="ui-sans-serif"/>
              </a:rPr>
              <a:t>and accessible lending environment for all users.</a:t>
            </a:r>
            <a:endParaRPr lang="en-SG" sz="14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dirty="0"/>
              <a:t>What are we doing?</a:t>
            </a:r>
            <a:endParaRPr lang="en-SG" sz="2000" dirty="0"/>
          </a:p>
        </p:txBody>
      </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Home Page</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typing on a computer&#10;&#10;Description automatically generated">
            <a:extLst>
              <a:ext uri="{FF2B5EF4-FFF2-40B4-BE49-F238E27FC236}">
                <a16:creationId xmlns:a16="http://schemas.microsoft.com/office/drawing/2014/main" id="{29038485-4274-38FE-E0C0-098567BFB7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68" r="-3" b="-3"/>
          <a:stretch/>
        </p:blipFill>
        <p:spPr>
          <a:xfrm>
            <a:off x="437846" y="2642616"/>
            <a:ext cx="5378804" cy="3605784"/>
          </a:xfrm>
          <a:prstGeom prst="rect">
            <a:avLst/>
          </a:prstGeom>
        </p:spPr>
      </p:pic>
      <p:pic>
        <p:nvPicPr>
          <p:cNvPr id="4" name="Picture 3">
            <a:extLst>
              <a:ext uri="{FF2B5EF4-FFF2-40B4-BE49-F238E27FC236}">
                <a16:creationId xmlns:a16="http://schemas.microsoft.com/office/drawing/2014/main" id="{E634C7A1-754B-0C2F-F04E-4693EBFEBF46}"/>
              </a:ext>
            </a:extLst>
          </p:cNvPr>
          <p:cNvPicPr>
            <a:picLocks noChangeAspect="1"/>
          </p:cNvPicPr>
          <p:nvPr/>
        </p:nvPicPr>
        <p:blipFill>
          <a:blip r:embed="rId3"/>
          <a:stretch>
            <a:fillRect/>
          </a:stretch>
        </p:blipFill>
        <p:spPr>
          <a:xfrm>
            <a:off x="6254496" y="2724703"/>
            <a:ext cx="5614416" cy="3480938"/>
          </a:xfrm>
          <a:prstGeom prst="rect">
            <a:avLst/>
          </a:prstGeom>
        </p:spPr>
      </p:pic>
    </p:spTree>
    <p:extLst>
      <p:ext uri="{BB962C8B-B14F-4D97-AF65-F5344CB8AC3E}">
        <p14:creationId xmlns:p14="http://schemas.microsoft.com/office/powerpoint/2010/main" val="34742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1C6F19-1B71-4202-AE17-47A9F9313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09CE40-68AC-46EE-8F0D-C2E5744E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89110"/>
            <a:ext cx="12262514" cy="288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DD30D61A-EE32-4717-B045-2E3942BEEF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60280" y="-3345320"/>
            <a:ext cx="5486400" cy="12177040"/>
          </a:xfrm>
          <a:prstGeom prst="rect">
            <a:avLst/>
          </a:prstGeom>
        </p:spPr>
      </p:pic>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384048" y="228918"/>
            <a:ext cx="5819527" cy="2264392"/>
          </a:xfrm>
        </p:spPr>
        <p:txBody>
          <a:bodyPr vert="horz" lIns="91440" tIns="45720" rIns="91440" bIns="45720" rtlCol="0" anchor="ctr">
            <a:normAutofit/>
          </a:bodyPr>
          <a:lstStyle/>
          <a:p>
            <a:r>
              <a:rPr lang="en-US" sz="5000" kern="1200">
                <a:latin typeface="+mj-lt"/>
                <a:ea typeface="+mj-ea"/>
                <a:cs typeface="+mj-cs"/>
              </a:rPr>
              <a:t>Login, create account and its recovery</a:t>
            </a:r>
          </a:p>
        </p:txBody>
      </p:sp>
      <p:sp>
        <p:nvSpPr>
          <p:cNvPr id="29" name="Content Placeholder 28">
            <a:extLst>
              <a:ext uri="{FF2B5EF4-FFF2-40B4-BE49-F238E27FC236}">
                <a16:creationId xmlns:a16="http://schemas.microsoft.com/office/drawing/2014/main" id="{FC4CAA0C-2166-1D64-AD90-8294B17C5463}"/>
              </a:ext>
            </a:extLst>
          </p:cNvPr>
          <p:cNvSpPr>
            <a:spLocks noGrp="1"/>
          </p:cNvSpPr>
          <p:nvPr>
            <p:ph idx="1"/>
          </p:nvPr>
        </p:nvSpPr>
        <p:spPr>
          <a:xfrm>
            <a:off x="6568140" y="228916"/>
            <a:ext cx="5346491" cy="2264391"/>
          </a:xfrm>
        </p:spPr>
        <p:txBody>
          <a:bodyPr anchor="ctr">
            <a:normAutofit/>
          </a:bodyPr>
          <a:lstStyle/>
          <a:p>
            <a:endParaRPr lang="en-US" sz="1800"/>
          </a:p>
        </p:txBody>
      </p:sp>
      <p:pic>
        <p:nvPicPr>
          <p:cNvPr id="10" name="Picture 9" descr="A screenshot of a computer&#10;&#10;Description automatically generated">
            <a:extLst>
              <a:ext uri="{FF2B5EF4-FFF2-40B4-BE49-F238E27FC236}">
                <a16:creationId xmlns:a16="http://schemas.microsoft.com/office/drawing/2014/main" id="{F57B1180-8F5F-9737-20C3-FEA7DE40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2" y="4018479"/>
            <a:ext cx="3420310" cy="213769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7777CD5-C63C-E38A-4C33-9A4054101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52" y="4019895"/>
            <a:ext cx="3418046" cy="21362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3E48CC7-1C8C-DD02-9A79-4123FFA0A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910" y="4019895"/>
            <a:ext cx="3418046" cy="2136278"/>
          </a:xfrm>
          <a:prstGeom prst="rect">
            <a:avLst/>
          </a:prstGeom>
        </p:spPr>
      </p:pic>
      <p:sp>
        <p:nvSpPr>
          <p:cNvPr id="38" name="Rectangle 37">
            <a:extLst>
              <a:ext uri="{FF2B5EF4-FFF2-40B4-BE49-F238E27FC236}">
                <a16:creationId xmlns:a16="http://schemas.microsoft.com/office/drawing/2014/main" id="{E52E8AE1-28FB-4A31-A692-9153E86A8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1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a:t>Identification verification(KYC)</a:t>
            </a:r>
            <a:r>
              <a:rPr lang="en-US" sz="3700" kern="1200">
                <a:latin typeface="+mj-lt"/>
                <a:ea typeface="+mj-ea"/>
                <a:cs typeface="+mj-cs"/>
              </a:rPr>
              <a:t> to prevent money laundering</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ellphone&#10;&#10;Description automatically generated">
            <a:extLst>
              <a:ext uri="{FF2B5EF4-FFF2-40B4-BE49-F238E27FC236}">
                <a16:creationId xmlns:a16="http://schemas.microsoft.com/office/drawing/2014/main" id="{30B43221-E37E-DBB4-DBC9-0E77DFE326F7}"/>
              </a:ext>
            </a:extLst>
          </p:cNvPr>
          <p:cNvPicPr>
            <a:picLocks noChangeAspect="1"/>
          </p:cNvPicPr>
          <p:nvPr/>
        </p:nvPicPr>
        <p:blipFill rotWithShape="1">
          <a:blip r:embed="rId2">
            <a:extLst>
              <a:ext uri="{28A0092B-C50C-407E-A947-70E740481C1C}">
                <a14:useLocalDpi xmlns:a14="http://schemas.microsoft.com/office/drawing/2010/main" val="0"/>
              </a:ext>
            </a:extLst>
          </a:blip>
          <a:srcRect t="1650" r="2" b="2"/>
          <a:stretch/>
        </p:blipFill>
        <p:spPr>
          <a:xfrm>
            <a:off x="908304" y="2478024"/>
            <a:ext cx="6009855" cy="3694176"/>
          </a:xfrm>
          <a:prstGeom prst="rect">
            <a:avLst/>
          </a:prstGeom>
        </p:spPr>
      </p:pic>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will need to verify their information before they enter the website by using </a:t>
            </a:r>
            <a:r>
              <a:rPr lang="en-US" sz="1800" dirty="0" err="1"/>
              <a:t>Jumio</a:t>
            </a:r>
            <a:r>
              <a:rPr lang="en-US" sz="1800" dirty="0"/>
              <a:t>/</a:t>
            </a:r>
            <a:r>
              <a:rPr lang="en-US" sz="1800" dirty="0" err="1"/>
              <a:t>Singpass</a:t>
            </a:r>
            <a:r>
              <a:rPr lang="en-US" sz="1800" dirty="0"/>
              <a:t> or filling in manually</a:t>
            </a:r>
          </a:p>
        </p:txBody>
      </p:sp>
    </p:spTree>
    <p:extLst>
      <p:ext uri="{BB962C8B-B14F-4D97-AF65-F5344CB8AC3E}">
        <p14:creationId xmlns:p14="http://schemas.microsoft.com/office/powerpoint/2010/main" val="6345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kern="1200" dirty="0">
                <a:latin typeface="+mj-lt"/>
                <a:ea typeface="+mj-ea"/>
                <a:cs typeface="+mj-cs"/>
              </a:rPr>
              <a:t>Types of Lending we offer:</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can know how the different of lending offers before processing with the investing or borrowing</a:t>
            </a:r>
          </a:p>
        </p:txBody>
      </p:sp>
      <p:pic>
        <p:nvPicPr>
          <p:cNvPr id="4" name="Picture 3">
            <a:extLst>
              <a:ext uri="{FF2B5EF4-FFF2-40B4-BE49-F238E27FC236}">
                <a16:creationId xmlns:a16="http://schemas.microsoft.com/office/drawing/2014/main" id="{8C0E6CD5-A842-54B6-28A8-A97A974935DA}"/>
              </a:ext>
            </a:extLst>
          </p:cNvPr>
          <p:cNvPicPr>
            <a:picLocks noChangeAspect="1"/>
          </p:cNvPicPr>
          <p:nvPr/>
        </p:nvPicPr>
        <p:blipFill>
          <a:blip r:embed="rId2"/>
          <a:stretch>
            <a:fillRect/>
          </a:stretch>
        </p:blipFill>
        <p:spPr>
          <a:xfrm>
            <a:off x="558209" y="2191724"/>
            <a:ext cx="6828522" cy="4266776"/>
          </a:xfrm>
          <a:prstGeom prst="rect">
            <a:avLst/>
          </a:prstGeom>
        </p:spPr>
      </p:pic>
    </p:spTree>
    <p:extLst>
      <p:ext uri="{BB962C8B-B14F-4D97-AF65-F5344CB8AC3E}">
        <p14:creationId xmlns:p14="http://schemas.microsoft.com/office/powerpoint/2010/main" val="28053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2800" kern="1200" dirty="0">
                <a:latin typeface="+mj-lt"/>
                <a:ea typeface="+mj-ea"/>
                <a:cs typeface="+mj-cs"/>
              </a:rPr>
              <a:t>Digital Wallet</a:t>
            </a:r>
            <a:br>
              <a:rPr lang="en-US" sz="2800" kern="1200" dirty="0">
                <a:latin typeface="+mj-lt"/>
                <a:ea typeface="+mj-ea"/>
                <a:cs typeface="+mj-cs"/>
              </a:rPr>
            </a:br>
            <a:r>
              <a:rPr lang="en-US" sz="2800" kern="1200" dirty="0">
                <a:latin typeface="+mj-lt"/>
                <a:ea typeface="+mj-ea"/>
                <a:cs typeface="+mj-cs"/>
              </a:rPr>
              <a:t>(MFA in Payment Authorization to prevent fraud)</a:t>
            </a:r>
          </a:p>
        </p:txBody>
      </p:sp>
      <p:pic>
        <p:nvPicPr>
          <p:cNvPr id="12" name="Picture 11" descr="A screenshot of a wallet&#10;&#10;Description automatically generated">
            <a:extLst>
              <a:ext uri="{FF2B5EF4-FFF2-40B4-BE49-F238E27FC236}">
                <a16:creationId xmlns:a16="http://schemas.microsoft.com/office/drawing/2014/main" id="{1B0C69A1-CB58-20E6-5E8B-55AD5225E112}"/>
              </a:ext>
            </a:extLst>
          </p:cNvPr>
          <p:cNvPicPr>
            <a:picLocks noChangeAspect="1"/>
          </p:cNvPicPr>
          <p:nvPr/>
        </p:nvPicPr>
        <p:blipFill rotWithShape="1">
          <a:blip r:embed="rId2">
            <a:extLst>
              <a:ext uri="{28A0092B-C50C-407E-A947-70E740481C1C}">
                <a14:useLocalDpi xmlns:a14="http://schemas.microsoft.com/office/drawing/2010/main" val="0"/>
              </a:ext>
            </a:extLst>
          </a:blip>
          <a:srcRect r="9062" b="5"/>
          <a:stretch/>
        </p:blipFill>
        <p:spPr>
          <a:xfrm>
            <a:off x="4807933" y="2350282"/>
            <a:ext cx="3050013" cy="2096112"/>
          </a:xfrm>
          <a:prstGeom prst="rect">
            <a:avLst/>
          </a:prstGeom>
        </p:spPr>
      </p:pic>
      <p:pic>
        <p:nvPicPr>
          <p:cNvPr id="10" name="Picture 9" descr="A screenshot of a wallet&#10;&#10;Description automatically generated">
            <a:extLst>
              <a:ext uri="{FF2B5EF4-FFF2-40B4-BE49-F238E27FC236}">
                <a16:creationId xmlns:a16="http://schemas.microsoft.com/office/drawing/2014/main" id="{3C1EC329-BB59-190C-3DCE-51C3F2E697FC}"/>
              </a:ext>
            </a:extLst>
          </p:cNvPr>
          <p:cNvPicPr>
            <a:picLocks noChangeAspect="1"/>
          </p:cNvPicPr>
          <p:nvPr/>
        </p:nvPicPr>
        <p:blipFill rotWithShape="1">
          <a:blip r:embed="rId3">
            <a:extLst>
              <a:ext uri="{28A0092B-C50C-407E-A947-70E740481C1C}">
                <a14:useLocalDpi xmlns:a14="http://schemas.microsoft.com/office/drawing/2010/main" val="0"/>
              </a:ext>
            </a:extLst>
          </a:blip>
          <a:srcRect l="4161" r="4165" b="1"/>
          <a:stretch/>
        </p:blipFill>
        <p:spPr>
          <a:xfrm>
            <a:off x="5004821" y="375320"/>
            <a:ext cx="2431382" cy="16576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B13B10-0872-F270-1158-DBE08682405E}"/>
              </a:ext>
            </a:extLst>
          </p:cNvPr>
          <p:cNvPicPr>
            <a:picLocks noChangeAspect="1"/>
          </p:cNvPicPr>
          <p:nvPr/>
        </p:nvPicPr>
        <p:blipFill rotWithShape="1">
          <a:blip r:embed="rId4">
            <a:extLst>
              <a:ext uri="{28A0092B-C50C-407E-A947-70E740481C1C}">
                <a14:useLocalDpi xmlns:a14="http://schemas.microsoft.com/office/drawing/2010/main" val="0"/>
              </a:ext>
            </a:extLst>
          </a:blip>
          <a:srcRect r="8786" b="1"/>
          <a:stretch/>
        </p:blipFill>
        <p:spPr>
          <a:xfrm>
            <a:off x="2693877" y="5123542"/>
            <a:ext cx="1797912" cy="12319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66BA8-6B63-5D83-22E5-5B6DD09B07DC}"/>
              </a:ext>
            </a:extLst>
          </p:cNvPr>
          <p:cNvPicPr>
            <a:picLocks noChangeAspect="1"/>
          </p:cNvPicPr>
          <p:nvPr/>
        </p:nvPicPr>
        <p:blipFill rotWithShape="1">
          <a:blip r:embed="rId5">
            <a:extLst>
              <a:ext uri="{28A0092B-C50C-407E-A947-70E740481C1C}">
                <a14:useLocalDpi xmlns:a14="http://schemas.microsoft.com/office/drawing/2010/main" val="0"/>
              </a:ext>
            </a:extLst>
          </a:blip>
          <a:srcRect t="2562" r="1" b="7696"/>
          <a:stretch/>
        </p:blipFill>
        <p:spPr>
          <a:xfrm>
            <a:off x="64208" y="5171856"/>
            <a:ext cx="2262408" cy="126896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60B8A2C-48EB-6A9B-3755-8AA4FF70E3C4}"/>
              </a:ext>
            </a:extLst>
          </p:cNvPr>
          <p:cNvPicPr>
            <a:picLocks noChangeAspect="1"/>
          </p:cNvPicPr>
          <p:nvPr/>
        </p:nvPicPr>
        <p:blipFill rotWithShape="1">
          <a:blip r:embed="rId6">
            <a:extLst>
              <a:ext uri="{28A0092B-C50C-407E-A947-70E740481C1C}">
                <a14:useLocalDpi xmlns:a14="http://schemas.microsoft.com/office/drawing/2010/main" val="0"/>
              </a:ext>
            </a:extLst>
          </a:blip>
          <a:srcRect r="8605" b="5"/>
          <a:stretch/>
        </p:blipFill>
        <p:spPr>
          <a:xfrm>
            <a:off x="5165730" y="4912224"/>
            <a:ext cx="2117001" cy="1447628"/>
          </a:xfrm>
          <a:prstGeom prst="rect">
            <a:avLst/>
          </a:prstGeom>
        </p:spPr>
      </p:pic>
      <p:sp>
        <p:nvSpPr>
          <p:cNvPr id="117" name="Content Placeholder 116">
            <a:extLst>
              <a:ext uri="{FF2B5EF4-FFF2-40B4-BE49-F238E27FC236}">
                <a16:creationId xmlns:a16="http://schemas.microsoft.com/office/drawing/2014/main" id="{80EE8925-3D25-F75E-2916-55EB0849A5BA}"/>
              </a:ext>
            </a:extLst>
          </p:cNvPr>
          <p:cNvSpPr>
            <a:spLocks noGrp="1"/>
          </p:cNvSpPr>
          <p:nvPr>
            <p:ph idx="1"/>
          </p:nvPr>
        </p:nvSpPr>
        <p:spPr>
          <a:xfrm>
            <a:off x="8017254" y="2274491"/>
            <a:ext cx="3336546" cy="3902472"/>
          </a:xfrm>
        </p:spPr>
        <p:txBody>
          <a:bodyPr>
            <a:normAutofit fontScale="77500" lnSpcReduction="20000"/>
          </a:bodyPr>
          <a:lstStyle/>
          <a:p>
            <a:pPr marL="0" indent="0">
              <a:buNone/>
            </a:pPr>
            <a:r>
              <a:rPr lang="en-US" sz="1700" dirty="0"/>
              <a:t>Uses:</a:t>
            </a:r>
          </a:p>
          <a:p>
            <a:pPr marL="342900" indent="-342900">
              <a:buAutoNum type="arabicPeriod"/>
            </a:pPr>
            <a:r>
              <a:rPr lang="en-US" sz="1700" dirty="0"/>
              <a:t>Withdraw money</a:t>
            </a:r>
          </a:p>
          <a:p>
            <a:pPr marL="342900" indent="-342900">
              <a:buAutoNum type="arabicPeriod"/>
            </a:pPr>
            <a:r>
              <a:rPr lang="en-US" sz="1700" dirty="0"/>
              <a:t>Deposit money</a:t>
            </a:r>
          </a:p>
          <a:p>
            <a:pPr marL="342900" indent="-342900">
              <a:buAutoNum type="arabicPeriod"/>
            </a:pPr>
            <a:r>
              <a:rPr lang="en-US" sz="1700" dirty="0"/>
              <a:t>Repay loans</a:t>
            </a:r>
          </a:p>
          <a:p>
            <a:pPr marL="342900" indent="-342900">
              <a:buAutoNum type="arabicPeriod"/>
            </a:pPr>
            <a:r>
              <a:rPr lang="en-US" sz="1700" dirty="0"/>
              <a:t>Review transaction</a:t>
            </a:r>
          </a:p>
          <a:p>
            <a:pPr marL="0" indent="0">
              <a:buNone/>
            </a:pPr>
            <a:r>
              <a:rPr lang="en-US" sz="1700" dirty="0"/>
              <a:t>5,      Set Phone number for </a:t>
            </a:r>
            <a:r>
              <a:rPr lang="en-US" sz="1700" dirty="0" err="1"/>
              <a:t>sms</a:t>
            </a:r>
            <a:r>
              <a:rPr lang="en-US" sz="1700" dirty="0"/>
              <a:t> code</a:t>
            </a:r>
          </a:p>
          <a:p>
            <a:pPr marL="0" indent="0">
              <a:buNone/>
            </a:pPr>
            <a:r>
              <a:rPr lang="en-US" sz="1700" dirty="0"/>
              <a:t>Process for top-up</a:t>
            </a:r>
          </a:p>
          <a:p>
            <a:r>
              <a:rPr lang="en-US" sz="1700" dirty="0"/>
              <a:t>1. Customer choose payment type and amount to top-up.</a:t>
            </a:r>
          </a:p>
          <a:p>
            <a:r>
              <a:rPr lang="en-US" sz="1700" dirty="0"/>
              <a:t>2. Customer reviews top- up details</a:t>
            </a:r>
          </a:p>
          <a:p>
            <a:r>
              <a:rPr lang="en-US" sz="1700" dirty="0"/>
              <a:t>3.Payment Authorization by customer with wallet password and </a:t>
            </a:r>
            <a:r>
              <a:rPr lang="en-US" sz="1700" dirty="0" err="1"/>
              <a:t>sms</a:t>
            </a:r>
            <a:r>
              <a:rPr lang="en-US" sz="1700" dirty="0"/>
              <a:t> code</a:t>
            </a:r>
          </a:p>
          <a:p>
            <a:r>
              <a:rPr lang="en-US" sz="1700" dirty="0"/>
              <a:t>4.Transaction details to allow customer to check</a:t>
            </a:r>
          </a:p>
          <a:p>
            <a:r>
              <a:rPr lang="en-US" sz="1700" dirty="0"/>
              <a:t>5. Transaction History is shown to prevent inaccurate transfers or fraudulent transfers</a:t>
            </a:r>
          </a:p>
          <a:p>
            <a:endParaRPr lang="en-US" sz="1700" dirty="0"/>
          </a:p>
        </p:txBody>
      </p:sp>
      <p:cxnSp>
        <p:nvCxnSpPr>
          <p:cNvPr id="136" name="Straight Connector 13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24EAC55-B083-2110-C8C9-BE181F3E3A70}"/>
              </a:ext>
            </a:extLst>
          </p:cNvPr>
          <p:cNvPicPr>
            <a:picLocks noChangeAspect="1"/>
          </p:cNvPicPr>
          <p:nvPr/>
        </p:nvPicPr>
        <p:blipFill>
          <a:blip r:embed="rId7"/>
          <a:stretch>
            <a:fillRect/>
          </a:stretch>
        </p:blipFill>
        <p:spPr>
          <a:xfrm>
            <a:off x="163350" y="1204126"/>
            <a:ext cx="4277322" cy="2686425"/>
          </a:xfrm>
          <a:prstGeom prst="rect">
            <a:avLst/>
          </a:prstGeom>
        </p:spPr>
      </p:pic>
    </p:spTree>
    <p:extLst>
      <p:ext uri="{BB962C8B-B14F-4D97-AF65-F5344CB8AC3E}">
        <p14:creationId xmlns:p14="http://schemas.microsoft.com/office/powerpoint/2010/main" val="135176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Borrower Lending</a:t>
            </a:r>
          </a:p>
        </p:txBody>
      </p:sp>
      <p:pic>
        <p:nvPicPr>
          <p:cNvPr id="6" name="Content Placeholder 5" descr="A screenshot of a website&#10;&#10;Description automatically generated">
            <a:extLst>
              <a:ext uri="{FF2B5EF4-FFF2-40B4-BE49-F238E27FC236}">
                <a16:creationId xmlns:a16="http://schemas.microsoft.com/office/drawing/2014/main" id="{F3D75338-7462-1E66-BB4B-E1C5A35E2A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16" r="1" b="11913"/>
          <a:stretch/>
        </p:blipFill>
        <p:spPr>
          <a:xfrm>
            <a:off x="4777316" y="1631548"/>
            <a:ext cx="6780700" cy="3276222"/>
          </a:xfrm>
          <a:prstGeom prst="rect">
            <a:avLst/>
          </a:prstGeom>
        </p:spPr>
      </p:pic>
    </p:spTree>
    <p:extLst>
      <p:ext uri="{BB962C8B-B14F-4D97-AF65-F5344CB8AC3E}">
        <p14:creationId xmlns:p14="http://schemas.microsoft.com/office/powerpoint/2010/main" val="47299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01453"/>
            <a:ext cx="10909640" cy="1065836"/>
          </a:xfrm>
        </p:spPr>
        <p:txBody>
          <a:bodyPr vert="horz" lIns="91440" tIns="45720" rIns="91440" bIns="45720" rtlCol="0" anchor="ctr">
            <a:normAutofit fontScale="90000"/>
          </a:bodyPr>
          <a:lstStyle/>
          <a:p>
            <a:pPr algn="ctr"/>
            <a:r>
              <a:rPr lang="en-US" sz="2100" dirty="0"/>
              <a:t>Borrower before  Lending</a:t>
            </a:r>
            <a:br>
              <a:rPr lang="en-US" sz="2100" dirty="0"/>
            </a:br>
            <a:r>
              <a:rPr lang="en-US" sz="2100" dirty="0"/>
              <a:t>(Loan Application filled up)</a:t>
            </a:r>
            <a:br>
              <a:rPr lang="en-US" sz="2100" dirty="0"/>
            </a:br>
            <a:r>
              <a:rPr lang="en-US" sz="2100" dirty="0"/>
              <a:t>(Credit and financial history assessing to prevent frauds)</a:t>
            </a:r>
            <a:br>
              <a:rPr lang="en-US" sz="2100" dirty="0"/>
            </a:br>
            <a:r>
              <a:rPr lang="en-US" sz="2100" dirty="0"/>
              <a:t>(Collateral verification to ensure assets are able to cover loan)</a:t>
            </a:r>
          </a:p>
        </p:txBody>
      </p:sp>
      <p:pic>
        <p:nvPicPr>
          <p:cNvPr id="16" name="Content Placeholder 15" descr="A screenshot of a computer application&#10;&#10;Description automatically generated">
            <a:extLst>
              <a:ext uri="{FF2B5EF4-FFF2-40B4-BE49-F238E27FC236}">
                <a16:creationId xmlns:a16="http://schemas.microsoft.com/office/drawing/2014/main" id="{CA3BE912-8520-3CEE-0CC4-F088A6351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90CD1AA2-3AA9-9B37-7F54-AF128A1F2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1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0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kern="1200" dirty="0">
                <a:latin typeface="+mj-lt"/>
                <a:ea typeface="+mj-ea"/>
                <a:cs typeface="+mj-cs"/>
              </a:rPr>
              <a:t>Borrower After  Lending</a:t>
            </a:r>
          </a:p>
        </p:txBody>
      </p:sp>
      <p:pic>
        <p:nvPicPr>
          <p:cNvPr id="14" name="Picture 13" descr="A screenshot of a computer&#10;&#10;Description automatically generated">
            <a:extLst>
              <a:ext uri="{FF2B5EF4-FFF2-40B4-BE49-F238E27FC236}">
                <a16:creationId xmlns:a16="http://schemas.microsoft.com/office/drawing/2014/main" id="{D89EE577-79D2-6C5A-018B-4EB3706F8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8" y="1075285"/>
            <a:ext cx="3917965" cy="2448728"/>
          </a:xfrm>
          <a:prstGeom prst="rect">
            <a:avLst/>
          </a:prstGeom>
        </p:spPr>
      </p:pic>
      <p:cxnSp>
        <p:nvCxnSpPr>
          <p:cNvPr id="169" name="Straight Connector 168">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B7580DAF-89ED-53EF-2936-EF2935D0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382787"/>
            <a:ext cx="2628285" cy="1642678"/>
          </a:xfrm>
          <a:prstGeom prst="rect">
            <a:avLst/>
          </a:prstGeom>
        </p:spPr>
      </p:pic>
      <p:cxnSp>
        <p:nvCxnSpPr>
          <p:cNvPr id="171" name="Straight Connector 170">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redit card&#10;&#10;Description automatically generated">
            <a:extLst>
              <a:ext uri="{FF2B5EF4-FFF2-40B4-BE49-F238E27FC236}">
                <a16:creationId xmlns:a16="http://schemas.microsoft.com/office/drawing/2014/main" id="{4749014E-684B-1C00-6A0B-8EA43865C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02953"/>
            <a:ext cx="2628286" cy="1642678"/>
          </a:xfrm>
          <a:prstGeom prst="rect">
            <a:avLst/>
          </a:prstGeom>
        </p:spPr>
      </p:pic>
      <p:cxnSp>
        <p:nvCxnSpPr>
          <p:cNvPr id="173" name="Straight Connector 172">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E0E73D1-3120-3B27-459A-B60850F38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4941763"/>
            <a:ext cx="2221053" cy="1388158"/>
          </a:xfrm>
          <a:prstGeom prst="rect">
            <a:avLst/>
          </a:prstGeom>
        </p:spPr>
      </p:pic>
      <p:pic>
        <p:nvPicPr>
          <p:cNvPr id="12" name="Picture 11" descr="A screenshot of a payment schedule&#10;&#10;Description automatically generated">
            <a:extLst>
              <a:ext uri="{FF2B5EF4-FFF2-40B4-BE49-F238E27FC236}">
                <a16:creationId xmlns:a16="http://schemas.microsoft.com/office/drawing/2014/main" id="{F86208C6-59E1-4C06-2BF5-D846659CB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6603" y="4911833"/>
            <a:ext cx="2316838" cy="1448024"/>
          </a:xfrm>
          <a:prstGeom prst="rect">
            <a:avLst/>
          </a:prstGeom>
        </p:spPr>
      </p:pic>
      <p:sp>
        <p:nvSpPr>
          <p:cNvPr id="166" name="Content Placeholder 165">
            <a:extLst>
              <a:ext uri="{FF2B5EF4-FFF2-40B4-BE49-F238E27FC236}">
                <a16:creationId xmlns:a16="http://schemas.microsoft.com/office/drawing/2014/main" id="{6D2BC4A1-F9A0-6416-0A53-A287DC22FBC4}"/>
              </a:ext>
            </a:extLst>
          </p:cNvPr>
          <p:cNvSpPr>
            <a:spLocks noGrp="1"/>
          </p:cNvSpPr>
          <p:nvPr>
            <p:ph idx="1"/>
          </p:nvPr>
        </p:nvSpPr>
        <p:spPr>
          <a:xfrm>
            <a:off x="8017254" y="2274491"/>
            <a:ext cx="3336546" cy="3902472"/>
          </a:xfrm>
        </p:spPr>
        <p:txBody>
          <a:bodyPr>
            <a:normAutofit fontScale="92500" lnSpcReduction="20000"/>
          </a:bodyPr>
          <a:lstStyle/>
          <a:p>
            <a:r>
              <a:rPr lang="en-US" sz="2000" dirty="0"/>
              <a:t>1.Customer gets notification of loan approved.</a:t>
            </a:r>
          </a:p>
          <a:p>
            <a:r>
              <a:rPr lang="en-US" sz="2000" dirty="0"/>
              <a:t>2. Approve loan terms and sign</a:t>
            </a:r>
          </a:p>
          <a:p>
            <a:r>
              <a:rPr lang="en-US" sz="2000" dirty="0"/>
              <a:t>3. Funds are disbursed to digital wallet.</a:t>
            </a:r>
          </a:p>
          <a:p>
            <a:r>
              <a:rPr lang="en-US" sz="2000" dirty="0"/>
              <a:t>4. Repayment Schedule are shown to notify customer of when they need to pay</a:t>
            </a:r>
          </a:p>
          <a:p>
            <a:r>
              <a:rPr lang="en-US" sz="2000" dirty="0"/>
              <a:t>Completion of loan, status shown to show ending of process and credit profile shown to remind borrower if they dun pay credit profile going to decrease.</a:t>
            </a:r>
          </a:p>
        </p:txBody>
      </p:sp>
      <p:cxnSp>
        <p:nvCxnSpPr>
          <p:cNvPr id="175" name="Straight Connector 174">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Investor  lending</a:t>
            </a:r>
          </a:p>
        </p:txBody>
      </p:sp>
      <p:sp>
        <p:nvSpPr>
          <p:cNvPr id="148" name="Content Placeholder 147">
            <a:extLst>
              <a:ext uri="{FF2B5EF4-FFF2-40B4-BE49-F238E27FC236}">
                <a16:creationId xmlns:a16="http://schemas.microsoft.com/office/drawing/2014/main" id="{2B4B3E70-3C26-3C3D-8AC6-FA415D97E2F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Its value and why lend as a investor</a:t>
            </a:r>
          </a:p>
        </p:txBody>
      </p:sp>
      <p:sp>
        <p:nvSpPr>
          <p:cNvPr id="16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280007-AFBC-8AC0-89DC-24EB73D5686B}"/>
              </a:ext>
            </a:extLst>
          </p:cNvPr>
          <p:cNvPicPr>
            <a:picLocks noChangeAspect="1"/>
          </p:cNvPicPr>
          <p:nvPr/>
        </p:nvPicPr>
        <p:blipFill>
          <a:blip r:embed="rId2"/>
          <a:stretch>
            <a:fillRect/>
          </a:stretch>
        </p:blipFill>
        <p:spPr>
          <a:xfrm>
            <a:off x="4654296" y="1160717"/>
            <a:ext cx="7214616" cy="4509134"/>
          </a:xfrm>
          <a:prstGeom prst="rect">
            <a:avLst/>
          </a:prstGeom>
        </p:spPr>
      </p:pic>
    </p:spTree>
    <p:extLst>
      <p:ext uri="{BB962C8B-B14F-4D97-AF65-F5344CB8AC3E}">
        <p14:creationId xmlns:p14="http://schemas.microsoft.com/office/powerpoint/2010/main" val="284766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0BF8-6137-79EA-54C9-01AC02D0A830}"/>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Chosen financial service:</a:t>
            </a:r>
            <a:br>
              <a:rPr lang="en-US" sz="3600" kern="1200" dirty="0">
                <a:solidFill>
                  <a:srgbClr val="FFFFFF"/>
                </a:solidFill>
                <a:latin typeface="+mj-lt"/>
                <a:ea typeface="+mj-ea"/>
                <a:cs typeface="+mj-cs"/>
              </a:rPr>
            </a:br>
            <a:r>
              <a:rPr lang="en-US" sz="3600" dirty="0">
                <a:solidFill>
                  <a:srgbClr val="FFFFFF"/>
                </a:solidFill>
              </a:rPr>
              <a:t>P2P Lending in Digital Currency</a:t>
            </a:r>
            <a:r>
              <a:rPr lang="en-US" sz="3600" kern="1200" dirty="0">
                <a:solidFill>
                  <a:srgbClr val="FFFFFF"/>
                </a:solidFill>
                <a:latin typeface="+mj-lt"/>
                <a:ea typeface="+mj-ea"/>
                <a:cs typeface="+mj-cs"/>
              </a:rPr>
              <a:t> </a:t>
            </a:r>
          </a:p>
        </p:txBody>
      </p:sp>
      <p:pic>
        <p:nvPicPr>
          <p:cNvPr id="4" name="Picture 2" descr="block change diagram">
            <a:extLst>
              <a:ext uri="{FF2B5EF4-FFF2-40B4-BE49-F238E27FC236}">
                <a16:creationId xmlns:a16="http://schemas.microsoft.com/office/drawing/2014/main" id="{DC8FA47E-6590-0F40-BECA-BF52C542D1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19053"/>
            <a:ext cx="6780700" cy="40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8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564697" y="4546810"/>
            <a:ext cx="10909640" cy="1065836"/>
          </a:xfrm>
        </p:spPr>
        <p:txBody>
          <a:bodyPr vert="horz" lIns="91440" tIns="45720" rIns="91440" bIns="45720" rtlCol="0" anchor="ctr">
            <a:normAutofit fontScale="90000"/>
          </a:bodyPr>
          <a:lstStyle/>
          <a:p>
            <a:pPr algn="ctr"/>
            <a:r>
              <a:rPr lang="en-US" sz="6600" dirty="0"/>
              <a:t>Convenient investor top-up(Can review Loans while topping up) </a:t>
            </a:r>
          </a:p>
        </p:txBody>
      </p:sp>
      <p:pic>
        <p:nvPicPr>
          <p:cNvPr id="6" name="Content Placeholder 5" descr="A screenshot of a computer&#10;&#10;Description automatically generated">
            <a:extLst>
              <a:ext uri="{FF2B5EF4-FFF2-40B4-BE49-F238E27FC236}">
                <a16:creationId xmlns:a16="http://schemas.microsoft.com/office/drawing/2014/main" id="{2B751BEB-F66C-4E8C-162E-568FFD65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5491686-67F5-8F51-B413-E730ACFC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21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7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C552714D-0746-516F-8E04-8CD9710DD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4851085"/>
            <a:ext cx="12202174" cy="2020500"/>
            <a:chOff x="0" y="-29768"/>
            <a:chExt cx="12202174" cy="1519356"/>
          </a:xfrm>
        </p:grpSpPr>
        <p:sp>
          <p:nvSpPr>
            <p:cNvPr id="231" name="Rectangle 230">
              <a:extLst>
                <a:ext uri="{FF2B5EF4-FFF2-40B4-BE49-F238E27FC236}">
                  <a16:creationId xmlns:a16="http://schemas.microsoft.com/office/drawing/2014/main" id="{FCA41354-436C-9656-0817-56B6CF8CD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7863EEE-38BD-6BC9-BA81-2F33679D3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B0A65459-0869-1AF9-758A-0BF65F128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484039" y="5379881"/>
            <a:ext cx="8949690" cy="702264"/>
          </a:xfrm>
        </p:spPr>
        <p:txBody>
          <a:bodyPr vert="horz" lIns="91440" tIns="45720" rIns="91440" bIns="45720" rtlCol="0" anchor="b">
            <a:normAutofit fontScale="90000"/>
          </a:bodyPr>
          <a:lstStyle/>
          <a:p>
            <a:pPr algn="ctr"/>
            <a:r>
              <a:rPr lang="en-US" sz="2000" dirty="0">
                <a:solidFill>
                  <a:srgbClr val="FFFFFF"/>
                </a:solidFill>
              </a:rPr>
              <a:t>Investor before lending alerts the customer of suspicious borrows of ML and fraud(Admin Dashboard shows Show a real-time feed of transactions with alerts for suspicious activity.)</a:t>
            </a:r>
          </a:p>
        </p:txBody>
      </p:sp>
      <p:pic>
        <p:nvPicPr>
          <p:cNvPr id="8" name="Content Placeholder 7" descr="A screenshot of a computer dashboard&#10;&#10;Description automatically generated">
            <a:extLst>
              <a:ext uri="{FF2B5EF4-FFF2-40B4-BE49-F238E27FC236}">
                <a16:creationId xmlns:a16="http://schemas.microsoft.com/office/drawing/2014/main" id="{C55C8D08-D25C-53E1-642C-6FC330C08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1" y="1429097"/>
            <a:ext cx="3358588" cy="2099117"/>
          </a:xfrm>
          <a:prstGeom prst="rect">
            <a:avLst/>
          </a:prstGeom>
        </p:spPr>
      </p:pic>
      <p:pic>
        <p:nvPicPr>
          <p:cNvPr id="10" name="Picture 9" descr="A screenshot of a computer dashboard&#10;&#10;Description automatically generated">
            <a:extLst>
              <a:ext uri="{FF2B5EF4-FFF2-40B4-BE49-F238E27FC236}">
                <a16:creationId xmlns:a16="http://schemas.microsoft.com/office/drawing/2014/main" id="{404A922F-77CE-503C-FC97-A82411280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433" y="1429498"/>
            <a:ext cx="3358588" cy="2099117"/>
          </a:xfrm>
          <a:prstGeom prst="rect">
            <a:avLst/>
          </a:prstGeom>
        </p:spPr>
      </p:pic>
      <p:pic>
        <p:nvPicPr>
          <p:cNvPr id="4" name="Picture 3">
            <a:extLst>
              <a:ext uri="{FF2B5EF4-FFF2-40B4-BE49-F238E27FC236}">
                <a16:creationId xmlns:a16="http://schemas.microsoft.com/office/drawing/2014/main" id="{4A55494E-6D0F-EF66-FA3F-7D470EDE0AD8}"/>
              </a:ext>
            </a:extLst>
          </p:cNvPr>
          <p:cNvPicPr>
            <a:picLocks noChangeAspect="1"/>
          </p:cNvPicPr>
          <p:nvPr/>
        </p:nvPicPr>
        <p:blipFill>
          <a:blip r:embed="rId4"/>
          <a:stretch>
            <a:fillRect/>
          </a:stretch>
        </p:blipFill>
        <p:spPr>
          <a:xfrm>
            <a:off x="7960564" y="1430176"/>
            <a:ext cx="3355136" cy="2096959"/>
          </a:xfrm>
          <a:prstGeom prst="rect">
            <a:avLst/>
          </a:prstGeom>
        </p:spPr>
      </p:pic>
    </p:spTree>
    <p:extLst>
      <p:ext uri="{BB962C8B-B14F-4D97-AF65-F5344CB8AC3E}">
        <p14:creationId xmlns:p14="http://schemas.microsoft.com/office/powerpoint/2010/main" val="1335982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7353824" y="554510"/>
            <a:ext cx="3999971" cy="1689029"/>
          </a:xfrm>
        </p:spPr>
        <p:txBody>
          <a:bodyPr vert="horz" lIns="91440" tIns="45720" rIns="91440" bIns="45720" rtlCol="0" anchor="b">
            <a:normAutofit/>
          </a:bodyPr>
          <a:lstStyle/>
          <a:p>
            <a:r>
              <a:rPr lang="en-US" sz="4000"/>
              <a:t>Investor after lending</a:t>
            </a:r>
          </a:p>
        </p:txBody>
      </p:sp>
      <p:pic>
        <p:nvPicPr>
          <p:cNvPr id="15" name="Picture 14" descr="A screenshot of a computer&#10;&#10;Description automatically generated">
            <a:extLst>
              <a:ext uri="{FF2B5EF4-FFF2-40B4-BE49-F238E27FC236}">
                <a16:creationId xmlns:a16="http://schemas.microsoft.com/office/drawing/2014/main" id="{2BA6FEAD-1006-0FD5-83E3-408E5347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 y="1072788"/>
            <a:ext cx="3309228" cy="20930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D24096F-E34B-6A40-3230-ED08D44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46" y="1081060"/>
            <a:ext cx="3309228" cy="2084813"/>
          </a:xfrm>
          <a:prstGeom prst="rect">
            <a:avLst/>
          </a:prstGeom>
        </p:spPr>
      </p:pic>
      <p:pic>
        <p:nvPicPr>
          <p:cNvPr id="8" name="Picture 7">
            <a:extLst>
              <a:ext uri="{FF2B5EF4-FFF2-40B4-BE49-F238E27FC236}">
                <a16:creationId xmlns:a16="http://schemas.microsoft.com/office/drawing/2014/main" id="{86BB3825-D481-12AB-8186-E945BC1D473D}"/>
              </a:ext>
            </a:extLst>
          </p:cNvPr>
          <p:cNvPicPr>
            <a:picLocks noChangeAspect="1"/>
          </p:cNvPicPr>
          <p:nvPr/>
        </p:nvPicPr>
        <p:blipFill>
          <a:blip r:embed="rId4"/>
          <a:stretch>
            <a:fillRect/>
          </a:stretch>
        </p:blipFill>
        <p:spPr>
          <a:xfrm>
            <a:off x="185912" y="3337589"/>
            <a:ext cx="3309228" cy="20765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3A5D46C-8466-C98F-2430-E8DE46ACF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646" y="3337589"/>
            <a:ext cx="3309228" cy="2068267"/>
          </a:xfrm>
          <a:prstGeom prst="rect">
            <a:avLst/>
          </a:prstGeom>
        </p:spPr>
      </p:pic>
      <p:sp>
        <p:nvSpPr>
          <p:cNvPr id="14" name="Content Placeholder 13">
            <a:extLst>
              <a:ext uri="{FF2B5EF4-FFF2-40B4-BE49-F238E27FC236}">
                <a16:creationId xmlns:a16="http://schemas.microsoft.com/office/drawing/2014/main" id="{84AF062D-226E-AB19-F1AF-A4E2E3693B83}"/>
              </a:ext>
            </a:extLst>
          </p:cNvPr>
          <p:cNvSpPr>
            <a:spLocks noGrp="1"/>
          </p:cNvSpPr>
          <p:nvPr>
            <p:ph idx="1"/>
          </p:nvPr>
        </p:nvSpPr>
        <p:spPr>
          <a:xfrm>
            <a:off x="7353824" y="2422928"/>
            <a:ext cx="3999971" cy="3699376"/>
          </a:xfrm>
        </p:spPr>
        <p:txBody>
          <a:bodyPr>
            <a:normAutofit/>
          </a:bodyPr>
          <a:lstStyle/>
          <a:p>
            <a:pPr marL="0" indent="0">
              <a:buNone/>
            </a:pPr>
            <a:r>
              <a:rPr lang="en-US" sz="2000" dirty="0"/>
              <a:t>1.Real time notification of fund Transfer Status to individual borrower or pool of funds</a:t>
            </a:r>
          </a:p>
          <a:p>
            <a:pPr marL="0" indent="0">
              <a:buNone/>
            </a:pPr>
            <a:r>
              <a:rPr lang="en-US" sz="2000" dirty="0"/>
              <a:t>Pool of funds: It is a pool of funds where the investors put in and are borrowed by different borrowers. This lower the risks for them.</a:t>
            </a:r>
          </a:p>
          <a:p>
            <a:pPr marL="0" indent="0">
              <a:buNone/>
            </a:pPr>
            <a:r>
              <a:rPr lang="en-US" sz="2000" dirty="0"/>
              <a:t>2. Earning and repayments</a:t>
            </a:r>
          </a:p>
          <a:p>
            <a:pPr marL="0" indent="0">
              <a:buNone/>
            </a:pPr>
            <a:r>
              <a:rPr lang="en-US" sz="2000" dirty="0"/>
              <a:t>3. Portfolio managements to reinvest interests or not</a:t>
            </a:r>
            <a:endParaRPr lang="en-SG" sz="2000" dirty="0"/>
          </a:p>
        </p:txBody>
      </p:sp>
    </p:spTree>
    <p:extLst>
      <p:ext uri="{BB962C8B-B14F-4D97-AF65-F5344CB8AC3E}">
        <p14:creationId xmlns:p14="http://schemas.microsoft.com/office/powerpoint/2010/main" val="192606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2500" kern="1200" dirty="0">
                <a:solidFill>
                  <a:srgbClr val="FFFFFF"/>
                </a:solidFill>
                <a:latin typeface="+mj-lt"/>
                <a:ea typeface="+mj-ea"/>
                <a:cs typeface="+mj-cs"/>
              </a:rPr>
              <a:t>Customer service(Call to customer hotline/feedback by customer and timely response by customer service by email)</a:t>
            </a:r>
          </a:p>
        </p:txBody>
      </p:sp>
      <p:pic>
        <p:nvPicPr>
          <p:cNvPr id="4" name="Content Placeholder 3" descr="A black and white form&#10;&#10;Description automatically generated">
            <a:extLst>
              <a:ext uri="{FF2B5EF4-FFF2-40B4-BE49-F238E27FC236}">
                <a16:creationId xmlns:a16="http://schemas.microsoft.com/office/drawing/2014/main" id="{6133815D-BD20-521B-5A23-DA32A89B0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35464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CE2F-2F0F-B3F7-057B-58929484CF30}"/>
              </a:ext>
            </a:extLst>
          </p:cNvPr>
          <p:cNvSpPr>
            <a:spLocks noGrp="1"/>
          </p:cNvSpPr>
          <p:nvPr>
            <p:ph type="title"/>
          </p:nvPr>
        </p:nvSpPr>
        <p:spPr>
          <a:xfrm>
            <a:off x="761803" y="350196"/>
            <a:ext cx="4646904" cy="1624520"/>
          </a:xfrm>
        </p:spPr>
        <p:txBody>
          <a:bodyPr anchor="ctr">
            <a:normAutofit/>
          </a:bodyPr>
          <a:lstStyle/>
          <a:p>
            <a:r>
              <a:rPr lang="en-US" sz="3700" dirty="0"/>
              <a:t>How embedded finance is used in my solution:</a:t>
            </a:r>
            <a:endParaRPr lang="en-SG" sz="3700" dirty="0"/>
          </a:p>
        </p:txBody>
      </p:sp>
      <p:sp>
        <p:nvSpPr>
          <p:cNvPr id="3" name="Content Placeholder 2">
            <a:extLst>
              <a:ext uri="{FF2B5EF4-FFF2-40B4-BE49-F238E27FC236}">
                <a16:creationId xmlns:a16="http://schemas.microsoft.com/office/drawing/2014/main" id="{3A0CC1F8-93DA-A2AE-ECBE-C801CDE72722}"/>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100" b="1" i="0" dirty="0">
                <a:effectLst/>
                <a:highlight>
                  <a:srgbClr val="FFFFFF"/>
                </a:highlight>
                <a:latin typeface="ui-sans-serif"/>
              </a:rPr>
              <a:t>Seamless Loan Access:</a:t>
            </a:r>
            <a:r>
              <a:rPr lang="en-US" sz="1100" b="0" i="0" dirty="0">
                <a:effectLst/>
                <a:highlight>
                  <a:srgbClr val="FFFFFF"/>
                </a:highlight>
                <a:latin typeface="ui-sans-serif"/>
              </a:rPr>
              <a:t> By embedding loan application processes into commonly used platforms or apps, borrowers can easily apply for loans without leaving their preferred digital environments.</a:t>
            </a:r>
          </a:p>
          <a:p>
            <a:pPr>
              <a:buFont typeface="+mj-lt"/>
              <a:buAutoNum type="arabicPeriod"/>
            </a:pPr>
            <a:r>
              <a:rPr lang="en-US" sz="1100" b="1" i="0" dirty="0">
                <a:effectLst/>
                <a:highlight>
                  <a:srgbClr val="FFFFFF"/>
                </a:highlight>
                <a:latin typeface="ui-sans-serif"/>
              </a:rPr>
              <a:t>Instant Approval:</a:t>
            </a:r>
            <a:r>
              <a:rPr lang="en-US" sz="1100" b="0" i="0" dirty="0">
                <a:effectLst/>
                <a:highlight>
                  <a:srgbClr val="FFFFFF"/>
                </a:highlight>
                <a:latin typeface="ui-sans-serif"/>
              </a:rPr>
              <a:t> Embedded Finance enables real-time loan approval decisions, providing borrowers with immediate feedback on their applications without manual review processes.</a:t>
            </a:r>
          </a:p>
          <a:p>
            <a:pPr>
              <a:buFont typeface="+mj-lt"/>
              <a:buAutoNum type="arabicPeriod"/>
            </a:pPr>
            <a:r>
              <a:rPr lang="en-US" sz="1100" b="1" i="0" dirty="0">
                <a:effectLst/>
                <a:highlight>
                  <a:srgbClr val="FFFFFF"/>
                </a:highlight>
                <a:latin typeface="ui-sans-serif"/>
              </a:rPr>
              <a:t>Digital Wallet Integration:</a:t>
            </a:r>
            <a:r>
              <a:rPr lang="en-US" sz="1100" b="0" i="0" dirty="0">
                <a:effectLst/>
                <a:highlight>
                  <a:srgbClr val="FFFFFF"/>
                </a:highlight>
                <a:latin typeface="ui-sans-serif"/>
              </a:rPr>
              <a:t> Borrowers can transfer loan funds and make repayments directly within the integrated platform or app, simplifying financial transactions.</a:t>
            </a:r>
          </a:p>
          <a:p>
            <a:pPr>
              <a:buFont typeface="+mj-lt"/>
              <a:buAutoNum type="arabicPeriod"/>
            </a:pPr>
            <a:r>
              <a:rPr lang="en-US" sz="1100" b="1" i="0" dirty="0">
                <a:effectLst/>
                <a:highlight>
                  <a:srgbClr val="FFFFFF"/>
                </a:highlight>
                <a:latin typeface="ui-sans-serif"/>
              </a:rPr>
              <a:t>Personalized Recommendations:</a:t>
            </a:r>
            <a:r>
              <a:rPr lang="en-US" sz="1100" b="0" i="0" dirty="0">
                <a:effectLst/>
                <a:highlight>
                  <a:srgbClr val="FFFFFF"/>
                </a:highlight>
                <a:latin typeface="ui-sans-serif"/>
              </a:rPr>
              <a:t> Through data analysis, your platform offers personalized loan recommendations tailored to each borrower's financial situation and needs.</a:t>
            </a:r>
          </a:p>
          <a:p>
            <a:pPr>
              <a:buFont typeface="+mj-lt"/>
              <a:buAutoNum type="arabicPeriod"/>
            </a:pPr>
            <a:r>
              <a:rPr lang="en-US" sz="1100" b="1" i="0" dirty="0">
                <a:effectLst/>
                <a:highlight>
                  <a:srgbClr val="FFFFFF"/>
                </a:highlight>
                <a:latin typeface="ui-sans-serif"/>
              </a:rPr>
              <a:t>Enhanced Security:</a:t>
            </a:r>
            <a:r>
              <a:rPr lang="en-US" sz="1100" b="0" i="0" dirty="0">
                <a:effectLst/>
                <a:highlight>
                  <a:srgbClr val="FFFFFF"/>
                </a:highlight>
                <a:latin typeface="ui-sans-serif"/>
              </a:rPr>
              <a:t> Embedded Finance solutions include robust security measures to protect financial transactions and user data, ensuring a safe lending environment. (Card number </a:t>
            </a:r>
            <a:r>
              <a:rPr lang="en-US" sz="1100" b="0" i="0">
                <a:effectLst/>
                <a:highlight>
                  <a:srgbClr val="FFFFFF"/>
                </a:highlight>
                <a:latin typeface="ui-sans-serif"/>
              </a:rPr>
              <a:t>is shortened to last 4)</a:t>
            </a:r>
            <a:endParaRPr lang="en-US" sz="1100" b="0" i="0" dirty="0">
              <a:effectLst/>
              <a:highlight>
                <a:srgbClr val="FFFFFF"/>
              </a:highlight>
              <a:latin typeface="ui-sans-serif"/>
            </a:endParaRPr>
          </a:p>
          <a:p>
            <a:endParaRPr lang="en-SG" sz="1100" dirty="0"/>
          </a:p>
        </p:txBody>
      </p:sp>
      <p:pic>
        <p:nvPicPr>
          <p:cNvPr id="5" name="Picture 4" descr="Calculator on a notebook">
            <a:extLst>
              <a:ext uri="{FF2B5EF4-FFF2-40B4-BE49-F238E27FC236}">
                <a16:creationId xmlns:a16="http://schemas.microsoft.com/office/drawing/2014/main" id="{F9427A97-03CC-A4FE-A8FE-5B52851991FA}"/>
              </a:ext>
            </a:extLst>
          </p:cNvPr>
          <p:cNvPicPr>
            <a:picLocks noChangeAspect="1"/>
          </p:cNvPicPr>
          <p:nvPr/>
        </p:nvPicPr>
        <p:blipFill rotWithShape="1">
          <a:blip r:embed="rId2"/>
          <a:srcRect l="23276" r="17323" b="-2"/>
          <a:stretch/>
        </p:blipFill>
        <p:spPr>
          <a:xfrm>
            <a:off x="6096000" y="1"/>
            <a:ext cx="6102825" cy="6858000"/>
          </a:xfrm>
          <a:prstGeom prst="rect">
            <a:avLst/>
          </a:prstGeom>
        </p:spPr>
      </p:pic>
    </p:spTree>
    <p:extLst>
      <p:ext uri="{BB962C8B-B14F-4D97-AF65-F5344CB8AC3E}">
        <p14:creationId xmlns:p14="http://schemas.microsoft.com/office/powerpoint/2010/main" val="233369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B385561D-0C45-9C31-8075-0A2C4C171459}"/>
              </a:ext>
            </a:extLst>
          </p:cNvPr>
          <p:cNvPicPr>
            <a:picLocks noChangeAspect="1"/>
          </p:cNvPicPr>
          <p:nvPr/>
        </p:nvPicPr>
        <p:blipFill rotWithShape="1">
          <a:blip r:embed="rId2">
            <a:duotone>
              <a:schemeClr val="bg2">
                <a:shade val="45000"/>
                <a:satMod val="135000"/>
              </a:schemeClr>
              <a:prstClr val="white"/>
            </a:duotone>
          </a:blip>
          <a:srcRect/>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C4F3E-215A-EC42-3154-933141BE2017}"/>
              </a:ext>
            </a:extLst>
          </p:cNvPr>
          <p:cNvSpPr>
            <a:spLocks noGrp="1"/>
          </p:cNvSpPr>
          <p:nvPr>
            <p:ph type="title"/>
          </p:nvPr>
        </p:nvSpPr>
        <p:spPr>
          <a:xfrm>
            <a:off x="838200" y="365125"/>
            <a:ext cx="10515600" cy="1325563"/>
          </a:xfrm>
        </p:spPr>
        <p:txBody>
          <a:bodyPr>
            <a:normAutofit/>
          </a:bodyPr>
          <a:lstStyle/>
          <a:p>
            <a:r>
              <a:rPr lang="en-US" dirty="0"/>
              <a:t>RELEVANT SOURCES</a:t>
            </a:r>
            <a:endParaRPr lang="en-SG" dirty="0"/>
          </a:p>
        </p:txBody>
      </p:sp>
      <p:graphicFrame>
        <p:nvGraphicFramePr>
          <p:cNvPr id="5" name="Content Placeholder 2">
            <a:extLst>
              <a:ext uri="{FF2B5EF4-FFF2-40B4-BE49-F238E27FC236}">
                <a16:creationId xmlns:a16="http://schemas.microsoft.com/office/drawing/2014/main" id="{246E1998-2A73-08E1-EF8B-2FAE2CEED6C8}"/>
              </a:ext>
            </a:extLst>
          </p:cNvPr>
          <p:cNvGraphicFramePr>
            <a:graphicFrameLocks noGrp="1"/>
          </p:cNvGraphicFramePr>
          <p:nvPr>
            <p:ph idx="1"/>
            <p:extLst>
              <p:ext uri="{D42A27DB-BD31-4B8C-83A1-F6EECF244321}">
                <p14:modId xmlns:p14="http://schemas.microsoft.com/office/powerpoint/2010/main" val="3329201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9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D9E9CB-20F5-E443-3B32-3CFDD4D5C976}"/>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9341C-8B8A-B454-DBD6-F8AD79033440}"/>
              </a:ext>
            </a:extLst>
          </p:cNvPr>
          <p:cNvSpPr>
            <a:spLocks noGrp="1"/>
          </p:cNvSpPr>
          <p:nvPr>
            <p:ph type="title"/>
          </p:nvPr>
        </p:nvSpPr>
        <p:spPr>
          <a:xfrm>
            <a:off x="838200" y="365125"/>
            <a:ext cx="10515600" cy="1325563"/>
          </a:xfrm>
        </p:spPr>
        <p:txBody>
          <a:bodyPr>
            <a:normAutofit/>
          </a:bodyPr>
          <a:lstStyle/>
          <a:p>
            <a:r>
              <a:rPr lang="en-US" dirty="0"/>
              <a:t>Problem people faces in financial service like P2P and the people affected</a:t>
            </a:r>
            <a:endParaRPr lang="en-SG" dirty="0"/>
          </a:p>
        </p:txBody>
      </p:sp>
      <p:sp>
        <p:nvSpPr>
          <p:cNvPr id="4" name="Content Placeholder 3">
            <a:extLst>
              <a:ext uri="{FF2B5EF4-FFF2-40B4-BE49-F238E27FC236}">
                <a16:creationId xmlns:a16="http://schemas.microsoft.com/office/drawing/2014/main" id="{F28A4B64-C795-0B46-AB80-1961CBF5BF2B}"/>
              </a:ext>
            </a:extLst>
          </p:cNvPr>
          <p:cNvSpPr>
            <a:spLocks noGrp="1"/>
          </p:cNvSpPr>
          <p:nvPr>
            <p:ph idx="1"/>
          </p:nvPr>
        </p:nvSpPr>
        <p:spPr/>
        <p:txBody>
          <a:bodyPr>
            <a:normAutofit fontScale="77500" lnSpcReduction="20000"/>
          </a:bodyPr>
          <a:lstStyle/>
          <a:p>
            <a:r>
              <a:rPr lang="en-US" dirty="0"/>
              <a:t>Individuals:</a:t>
            </a:r>
          </a:p>
          <a:p>
            <a:pPr marL="0" indent="0">
              <a:buNone/>
            </a:pPr>
            <a:r>
              <a:rPr lang="en-US" dirty="0"/>
              <a:t>-Low credit score and no collaterals</a:t>
            </a:r>
          </a:p>
          <a:p>
            <a:pPr marL="0" indent="0">
              <a:buNone/>
            </a:pPr>
            <a:r>
              <a:rPr lang="en-US" dirty="0"/>
              <a:t>-illiquid assets</a:t>
            </a:r>
          </a:p>
          <a:p>
            <a:pPr marL="0" indent="0">
              <a:buNone/>
            </a:pPr>
            <a:r>
              <a:rPr lang="en-US" dirty="0"/>
              <a:t>-High interest</a:t>
            </a:r>
          </a:p>
          <a:p>
            <a:pPr marL="0" indent="0">
              <a:buNone/>
            </a:pPr>
            <a:endParaRPr lang="en-US" dirty="0"/>
          </a:p>
          <a:p>
            <a:r>
              <a:rPr lang="en-US" dirty="0"/>
              <a:t>Investor/Lenders:</a:t>
            </a:r>
          </a:p>
          <a:p>
            <a:pPr marL="0" indent="0">
              <a:buNone/>
            </a:pPr>
            <a:r>
              <a:rPr lang="en-US" dirty="0"/>
              <a:t>-Fraud and scams</a:t>
            </a:r>
          </a:p>
          <a:p>
            <a:pPr marL="0" indent="0">
              <a:buNone/>
            </a:pPr>
            <a:r>
              <a:rPr lang="en-US" dirty="0"/>
              <a:t>-Interest rate risk</a:t>
            </a:r>
          </a:p>
          <a:p>
            <a:pPr marL="0" indent="0">
              <a:buNone/>
            </a:pPr>
            <a:endParaRPr lang="en-US" dirty="0"/>
          </a:p>
          <a:p>
            <a:r>
              <a:rPr lang="en-US" dirty="0"/>
              <a:t>Regulators:</a:t>
            </a:r>
          </a:p>
          <a:p>
            <a:pPr marL="0" indent="0">
              <a:buNone/>
            </a:pPr>
            <a:r>
              <a:rPr lang="en-US" dirty="0"/>
              <a:t>-Unable to detect fraud and scams</a:t>
            </a:r>
          </a:p>
          <a:p>
            <a:pPr marL="0" indent="0">
              <a:buNone/>
            </a:pPr>
            <a:r>
              <a:rPr lang="en-US" dirty="0"/>
              <a:t>-Ensuring companies comply with regulations</a:t>
            </a:r>
          </a:p>
          <a:p>
            <a:pPr marL="0" indent="0">
              <a:buNone/>
            </a:pPr>
            <a:endParaRPr lang="en-US" dirty="0"/>
          </a:p>
        </p:txBody>
      </p:sp>
    </p:spTree>
    <p:extLst>
      <p:ext uri="{BB962C8B-B14F-4D97-AF65-F5344CB8AC3E}">
        <p14:creationId xmlns:p14="http://schemas.microsoft.com/office/powerpoint/2010/main" val="11921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BD42BBD-A4DF-1E79-25F0-9E88738F9C6C}"/>
              </a:ext>
            </a:extLst>
          </p:cNvPr>
          <p:cNvPicPr>
            <a:picLocks noChangeAspect="1"/>
          </p:cNvPicPr>
          <p:nvPr/>
        </p:nvPicPr>
        <p:blipFill rotWithShape="1">
          <a:blip r:embed="rId3">
            <a:duotone>
              <a:schemeClr val="bg2">
                <a:shade val="45000"/>
                <a:satMod val="135000"/>
              </a:schemeClr>
              <a:prstClr val="white"/>
            </a:duotone>
          </a:blip>
          <a:srcRect t="5912" b="9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D09B3-8117-5170-977B-260FF190E248}"/>
              </a:ext>
            </a:extLst>
          </p:cNvPr>
          <p:cNvSpPr>
            <a:spLocks noGrp="1"/>
          </p:cNvSpPr>
          <p:nvPr>
            <p:ph type="title"/>
          </p:nvPr>
        </p:nvSpPr>
        <p:spPr>
          <a:xfrm>
            <a:off x="838200" y="365125"/>
            <a:ext cx="10515600" cy="1325563"/>
          </a:xfrm>
        </p:spPr>
        <p:txBody>
          <a:bodyPr>
            <a:normAutofit/>
          </a:bodyPr>
          <a:lstStyle/>
          <a:p>
            <a:r>
              <a:rPr lang="en-US" dirty="0"/>
              <a:t>Relevant regulations and compliance requirements according to blockchain</a:t>
            </a:r>
            <a:endParaRPr lang="en-SG" dirty="0"/>
          </a:p>
        </p:txBody>
      </p:sp>
      <p:sp>
        <p:nvSpPr>
          <p:cNvPr id="3" name="Content Placeholder 2">
            <a:extLst>
              <a:ext uri="{FF2B5EF4-FFF2-40B4-BE49-F238E27FC236}">
                <a16:creationId xmlns:a16="http://schemas.microsoft.com/office/drawing/2014/main" id="{EE857B51-ECCD-FDB4-EE5C-42156F92DF49}"/>
              </a:ext>
            </a:extLst>
          </p:cNvPr>
          <p:cNvSpPr>
            <a:spLocks noGrp="1"/>
          </p:cNvSpPr>
          <p:nvPr>
            <p:ph idx="1"/>
          </p:nvPr>
        </p:nvSpPr>
        <p:spPr>
          <a:xfrm>
            <a:off x="838200" y="1825625"/>
            <a:ext cx="10515600" cy="4351338"/>
          </a:xfrm>
        </p:spPr>
        <p:txBody>
          <a:bodyPr>
            <a:normAutofit fontScale="85000" lnSpcReduction="20000"/>
          </a:bodyPr>
          <a:lstStyle/>
          <a:p>
            <a:r>
              <a:rPr lang="en-US" dirty="0"/>
              <a:t>There is no regulations that specifically govern P2P lending, it falls under:</a:t>
            </a:r>
          </a:p>
          <a:p>
            <a:pPr algn="l"/>
            <a:r>
              <a:rPr lang="en-US" b="1" i="0" dirty="0">
                <a:solidFill>
                  <a:srgbClr val="0D0D0D"/>
                </a:solidFill>
                <a:effectLst/>
                <a:highlight>
                  <a:srgbClr val="FFFFFF"/>
                </a:highlight>
                <a:latin typeface="Söhne"/>
              </a:rPr>
              <a:t>1.Securities and Futures Act (SFA) (Cap. 289)</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Securities and futures markets.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Capital market service providers.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Market integrity and transparency.</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Investors through disclosure and conduct rules.</a:t>
            </a:r>
          </a:p>
          <a:p>
            <a:pPr algn="l"/>
            <a:r>
              <a:rPr lang="en-US" b="1" i="0" dirty="0">
                <a:solidFill>
                  <a:srgbClr val="0D0D0D"/>
                </a:solidFill>
                <a:effectLst/>
                <a:highlight>
                  <a:srgbClr val="FFFFFF"/>
                </a:highlight>
                <a:latin typeface="Söhne"/>
              </a:rPr>
              <a:t>2.Financial Advisers Act (FAA) (Cap. 110)</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Financial advisory services.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Financial advisers.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Fair conduct and disclosure.</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Consumers from unfair practices.</a:t>
            </a:r>
          </a:p>
          <a:p>
            <a:endParaRPr lang="en-SG" dirty="0"/>
          </a:p>
        </p:txBody>
      </p:sp>
    </p:spTree>
    <p:extLst>
      <p:ext uri="{BB962C8B-B14F-4D97-AF65-F5344CB8AC3E}">
        <p14:creationId xmlns:p14="http://schemas.microsoft.com/office/powerpoint/2010/main" val="180551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3">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Borrower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-Low/no credit score and no collaterals</a:t>
            </a:r>
          </a:p>
          <a:p>
            <a:pPr marL="0" indent="0">
              <a:buNone/>
            </a:pPr>
            <a:r>
              <a:rPr lang="en-US" dirty="0"/>
              <a:t>=&gt; Cannot prove their creditworthiness, leading to higher interest rates</a:t>
            </a:r>
          </a:p>
          <a:p>
            <a:pPr marL="0" indent="0">
              <a:buNone/>
            </a:pPr>
            <a:r>
              <a:rPr lang="en-US" dirty="0"/>
              <a:t>-illiquid assets</a:t>
            </a:r>
          </a:p>
          <a:p>
            <a:pPr marL="0" indent="0">
              <a:buNone/>
            </a:pPr>
            <a:r>
              <a:rPr lang="en-US" dirty="0"/>
              <a:t>=&gt;cannot access loans on blockchain platforms</a:t>
            </a:r>
          </a:p>
          <a:p>
            <a:pPr marL="0" indent="0">
              <a:buNone/>
            </a:pPr>
            <a:r>
              <a:rPr lang="en-US" dirty="0"/>
              <a:t>-High collateral requirements</a:t>
            </a:r>
          </a:p>
          <a:p>
            <a:pPr marL="0" indent="0">
              <a:buNone/>
            </a:pPr>
            <a:r>
              <a:rPr lang="en-US" dirty="0"/>
              <a:t>=&gt;usually need to deposit more than loan amount</a:t>
            </a:r>
          </a:p>
        </p:txBody>
      </p:sp>
    </p:spTree>
    <p:extLst>
      <p:ext uri="{BB962C8B-B14F-4D97-AF65-F5344CB8AC3E}">
        <p14:creationId xmlns:p14="http://schemas.microsoft.com/office/powerpoint/2010/main" val="4486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2">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Investor/lender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-Fraud and scams</a:t>
            </a:r>
          </a:p>
          <a:p>
            <a:pPr marL="0" indent="0">
              <a:buNone/>
            </a:pPr>
            <a:r>
              <a:rPr lang="en-US" dirty="0"/>
              <a:t>=&gt;Fake projects are created to scam funds or investor’s private keys</a:t>
            </a:r>
          </a:p>
          <a:p>
            <a:pPr marL="0" indent="0">
              <a:buNone/>
            </a:pPr>
            <a:r>
              <a:rPr lang="en-US" dirty="0"/>
              <a:t>-Interest rate risk</a:t>
            </a:r>
          </a:p>
          <a:p>
            <a:pPr marL="0" indent="0">
              <a:buNone/>
            </a:pPr>
            <a:r>
              <a:rPr lang="en-US" dirty="0"/>
              <a:t>=&gt;Borrower may not be able to pay the high rate, flee to escape debt</a:t>
            </a:r>
          </a:p>
          <a:p>
            <a:pPr marL="0" indent="0">
              <a:buNone/>
            </a:pPr>
            <a:endParaRPr lang="en-US" dirty="0"/>
          </a:p>
          <a:p>
            <a:endParaRPr lang="en-SG" dirty="0"/>
          </a:p>
        </p:txBody>
      </p:sp>
    </p:spTree>
    <p:extLst>
      <p:ext uri="{BB962C8B-B14F-4D97-AF65-F5344CB8AC3E}">
        <p14:creationId xmlns:p14="http://schemas.microsoft.com/office/powerpoint/2010/main" val="19435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429CB2BD-07F5-0558-8EED-ABE5B0CAB09A}"/>
              </a:ext>
            </a:extLst>
          </p:cNvPr>
          <p:cNvPicPr>
            <a:picLocks noChangeAspect="1"/>
          </p:cNvPicPr>
          <p:nvPr/>
        </p:nvPicPr>
        <p:blipFill rotWithShape="1">
          <a:blip r:embed="rId2">
            <a:duotone>
              <a:schemeClr val="bg2">
                <a:shade val="45000"/>
                <a:satMod val="135000"/>
              </a:schemeClr>
              <a:prstClr val="white"/>
            </a:duotone>
          </a:blip>
          <a:srcRect t="11374" b="435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38200" y="365125"/>
            <a:ext cx="10515600" cy="1325563"/>
          </a:xfrm>
        </p:spPr>
        <p:txBody>
          <a:bodyPr>
            <a:normAutofit/>
          </a:bodyPr>
          <a:lstStyle/>
          <a:p>
            <a:r>
              <a:rPr lang="en-US" dirty="0"/>
              <a:t>Target audience</a:t>
            </a:r>
            <a:endParaRPr lang="en-SG" dirty="0"/>
          </a:p>
        </p:txBody>
      </p:sp>
      <p:sp>
        <p:nvSpPr>
          <p:cNvPr id="3" name="Content Placeholder 2">
            <a:extLst>
              <a:ext uri="{FF2B5EF4-FFF2-40B4-BE49-F238E27FC236}">
                <a16:creationId xmlns:a16="http://schemas.microsoft.com/office/drawing/2014/main" id="{C2DA7138-021A-A833-6A94-3E9A1F6FB07A}"/>
              </a:ext>
            </a:extLst>
          </p:cNvPr>
          <p:cNvSpPr>
            <a:spLocks noGrp="1"/>
          </p:cNvSpPr>
          <p:nvPr>
            <p:ph idx="1"/>
          </p:nvPr>
        </p:nvSpPr>
        <p:spPr>
          <a:xfrm>
            <a:off x="838200" y="1825625"/>
            <a:ext cx="10515600" cy="4351338"/>
          </a:xfrm>
        </p:spPr>
        <p:txBody>
          <a:bodyPr>
            <a:normAutofit/>
          </a:bodyPr>
          <a:lstStyle/>
          <a:p>
            <a:r>
              <a:rPr lang="en-US" dirty="0"/>
              <a:t>I would be focusing on individual customers like investors who want to earn interest without having to regulate the processes</a:t>
            </a:r>
          </a:p>
          <a:p>
            <a:r>
              <a:rPr lang="en-US" dirty="0"/>
              <a:t>I would also be focusing on companies or individuals that want to have access to money without traditional financial institutions(intermediaries)quickly.</a:t>
            </a:r>
          </a:p>
        </p:txBody>
      </p:sp>
    </p:spTree>
    <p:extLst>
      <p:ext uri="{BB962C8B-B14F-4D97-AF65-F5344CB8AC3E}">
        <p14:creationId xmlns:p14="http://schemas.microsoft.com/office/powerpoint/2010/main" val="19386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4180-DE7B-FE44-D811-4BE9CA03AD4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4CD298-C18E-B118-DE99-07E7C6D0291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Proposed solution</a:t>
            </a:r>
            <a:endParaRPr lang="en-SG" sz="5400">
              <a:solidFill>
                <a:schemeClr val="bg1"/>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300AF0-C832-65A4-5B16-884AF7C7F2A1}"/>
              </a:ext>
            </a:extLst>
          </p:cNvPr>
          <p:cNvGraphicFramePr>
            <a:graphicFrameLocks noGrp="1"/>
          </p:cNvGraphicFramePr>
          <p:nvPr>
            <p:ph idx="1"/>
            <p:extLst>
              <p:ext uri="{D42A27DB-BD31-4B8C-83A1-F6EECF244321}">
                <p14:modId xmlns:p14="http://schemas.microsoft.com/office/powerpoint/2010/main" val="3928193609"/>
              </p:ext>
            </p:extLst>
          </p:nvPr>
        </p:nvGraphicFramePr>
        <p:xfrm>
          <a:off x="838200" y="1953866"/>
          <a:ext cx="10515600" cy="422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8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4200" dirty="0"/>
              <a:t>C369 Smiles P2P Lending Platform Website Design</a:t>
            </a:r>
            <a:endParaRPr lang="en-SG" sz="42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a:t>By Tang Kai Ren 23013178</a:t>
            </a:r>
            <a:endParaRPr lang="en-SG" sz="2000"/>
          </a:p>
        </p:txBody>
      </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02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d0176929-78a9-49b6-a000-12496bf5f0fe" xsi:nil="true"/>
    <_ip_UnifiedCompliancePolicyProperties xmlns="http://schemas.microsoft.com/sharepoint/v3" xsi:nil="true"/>
    <lcf76f155ced4ddcb4097134ff3c332f xmlns="6b2fbd35-306a-4b87-8e65-fb01ce8fd8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FEC96BA5A1341B6860EED3F1D9474" ma:contentTypeVersion="13" ma:contentTypeDescription="Create a new document." ma:contentTypeScope="" ma:versionID="5cde14906bd79d3440d79137bbb2d78f">
  <xsd:schema xmlns:xsd="http://www.w3.org/2001/XMLSchema" xmlns:xs="http://www.w3.org/2001/XMLSchema" xmlns:p="http://schemas.microsoft.com/office/2006/metadata/properties" xmlns:ns1="http://schemas.microsoft.com/sharepoint/v3" xmlns:ns2="6b2fbd35-306a-4b87-8e65-fb01ce8fd894" xmlns:ns3="d0176929-78a9-49b6-a000-12496bf5f0fe" targetNamespace="http://schemas.microsoft.com/office/2006/metadata/properties" ma:root="true" ma:fieldsID="69c13ef6b445c4b6e87278095bfb98de" ns1:_="" ns2:_="" ns3:_="">
    <xsd:import namespace="http://schemas.microsoft.com/sharepoint/v3"/>
    <xsd:import namespace="6b2fbd35-306a-4b87-8e65-fb01ce8fd894"/>
    <xsd:import namespace="d0176929-78a9-49b6-a000-12496bf5f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fbd35-306a-4b87-8e65-fb01ce8fd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54bec2-9c12-4dff-9bba-47e6622608a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176929-78a9-49b6-a000-12496bf5f0f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861ae7-0823-4109-84fe-97363d5f790b}" ma:internalName="TaxCatchAll" ma:showField="CatchAllData" ma:web="d0176929-78a9-49b6-a000-12496bf5f0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CBF219-9E2D-40E9-BAE8-0062772013E2}">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0176929-78a9-49b6-a000-12496bf5f0fe"/>
    <ds:schemaRef ds:uri="http://schemas.microsoft.com/sharepoint/v3"/>
    <ds:schemaRef ds:uri="6b2fbd35-306a-4b87-8e65-fb01ce8fd894"/>
    <ds:schemaRef ds:uri="http://www.w3.org/XML/1998/namespace"/>
    <ds:schemaRef ds:uri="http://purl.org/dc/terms/"/>
  </ds:schemaRefs>
</ds:datastoreItem>
</file>

<file path=customXml/itemProps2.xml><?xml version="1.0" encoding="utf-8"?>
<ds:datastoreItem xmlns:ds="http://schemas.openxmlformats.org/officeDocument/2006/customXml" ds:itemID="{4EBD497D-80C1-4E1D-ADFC-EDADF806D3F7}">
  <ds:schemaRefs>
    <ds:schemaRef ds:uri="http://schemas.microsoft.com/sharepoint/v3/contenttype/forms"/>
  </ds:schemaRefs>
</ds:datastoreItem>
</file>

<file path=customXml/itemProps3.xml><?xml version="1.0" encoding="utf-8"?>
<ds:datastoreItem xmlns:ds="http://schemas.openxmlformats.org/officeDocument/2006/customXml" ds:itemID="{3FFD43F8-DD97-44B2-8688-CD1D2091A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2fbd35-306a-4b87-8e65-fb01ce8fd894"/>
    <ds:schemaRef ds:uri="d0176929-78a9-49b6-a000-12496bf5f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680</TotalTime>
  <Words>1592</Words>
  <Application>Microsoft Office PowerPoint</Application>
  <PresentationFormat>Widescreen</PresentationFormat>
  <Paragraphs>128</Paragraphs>
  <Slides>25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Söhne</vt:lpstr>
      <vt:lpstr>ui-sans-serif</vt:lpstr>
      <vt:lpstr>Office Theme</vt:lpstr>
      <vt:lpstr>C369 Problem definition and literature review</vt:lpstr>
      <vt:lpstr>Chosen financial service: P2P Lending in Digital Currency </vt:lpstr>
      <vt:lpstr>Problem people faces in financial service like P2P and the people affected</vt:lpstr>
      <vt:lpstr>Relevant regulations and compliance requirements according to blockchain</vt:lpstr>
      <vt:lpstr>Borrower pain points</vt:lpstr>
      <vt:lpstr>Investor/lender pain points</vt:lpstr>
      <vt:lpstr>Target audience</vt:lpstr>
      <vt:lpstr>Proposed solution</vt:lpstr>
      <vt:lpstr>C369 Smiles P2P Lending Platform Website Design</vt:lpstr>
      <vt:lpstr>Our project aims to create a user-friendly P2P lending platform that facilitates seamless connections between investors and borrowers. Our platform seeks to revolutionize the lending landscape by providing an efficient and accessible lending environment for all users.</vt:lpstr>
      <vt:lpstr>Home Page</vt:lpstr>
      <vt:lpstr>Login, create account and its recovery</vt:lpstr>
      <vt:lpstr>Identification verification(KYC) to prevent money laundering</vt:lpstr>
      <vt:lpstr>Types of Lending we offer:</vt:lpstr>
      <vt:lpstr>Digital Wallet (MFA in Payment Authorization to prevent fraud)</vt:lpstr>
      <vt:lpstr>Borrower Lending</vt:lpstr>
      <vt:lpstr>Borrower before  Lending (Loan Application filled up) (Credit and financial history assessing to prevent frauds) (Collateral verification to ensure assets are able to cover loan)</vt:lpstr>
      <vt:lpstr>Borrower After  Lending</vt:lpstr>
      <vt:lpstr>Investor  lending</vt:lpstr>
      <vt:lpstr>Convenient investor top-up(Can review Loans while topping up) </vt:lpstr>
      <vt:lpstr>Investor before lending alerts the customer of suspicious borrows of ML and fraud(Admin Dashboard shows Show a real-time feed of transactions with alerts for suspicious activity.)</vt:lpstr>
      <vt:lpstr>Investor after lending</vt:lpstr>
      <vt:lpstr>Customer service(Call to customer hotline/feedback by customer and timely response by customer service by email)</vt:lpstr>
      <vt:lpstr>How embedded finance is used in my solution:</vt:lpstr>
      <vt:lpstr>RELEVANT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Problem definition and literature review</dc:title>
  <dc:creator>TANG KAI REN</dc:creator>
  <cp:lastModifiedBy>TANG KAI REN</cp:lastModifiedBy>
  <cp:revision>16</cp:revision>
  <dcterms:created xsi:type="dcterms:W3CDTF">2024-05-13T12:52:50Z</dcterms:created>
  <dcterms:modified xsi:type="dcterms:W3CDTF">2024-07-29T13:00:37Z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0x0101002BAFEC96BA5A1341B6860EED3F1D9474</vt:lpwstr>
  </property>
</Properties>
</file>